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3"/>
  </p:notesMasterIdLst>
  <p:sldIdLst>
    <p:sldId id="256" r:id="rId2"/>
    <p:sldId id="295" r:id="rId3"/>
    <p:sldId id="302" r:id="rId4"/>
    <p:sldId id="257" r:id="rId5"/>
    <p:sldId id="298" r:id="rId6"/>
    <p:sldId id="299" r:id="rId7"/>
    <p:sldId id="294" r:id="rId8"/>
    <p:sldId id="296" r:id="rId9"/>
    <p:sldId id="297" r:id="rId10"/>
    <p:sldId id="300" r:id="rId11"/>
    <p:sldId id="30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B51ED-7EB7-4E7D-BEDD-557113DEC01C}" type="doc">
      <dgm:prSet loTypeId="urn:microsoft.com/office/officeart/2005/8/layout/process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14EF7CF-10FF-4D0A-B3DC-C2757A05C19E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It will take a couple of months and</a:t>
          </a:r>
        </a:p>
        <a:p>
          <a:pPr rtl="0"/>
          <a:r>
            <a:rPr lang="en-US" dirty="0" smtClean="0">
              <a:solidFill>
                <a:schemeClr val="tx1"/>
              </a:solidFill>
            </a:rPr>
            <a:t>a couple of checks! $$</a:t>
          </a:r>
          <a:endParaRPr lang="en-US" dirty="0">
            <a:solidFill>
              <a:schemeClr val="tx1"/>
            </a:solidFill>
          </a:endParaRPr>
        </a:p>
      </dgm:t>
    </dgm:pt>
    <dgm:pt modelId="{554CBC56-E776-4C22-B08E-D10B840047DA}" type="parTrans" cxnId="{086A7616-D095-44DA-AED6-6767AB3180E8}">
      <dgm:prSet/>
      <dgm:spPr/>
      <dgm:t>
        <a:bodyPr/>
        <a:lstStyle/>
        <a:p>
          <a:endParaRPr lang="en-US"/>
        </a:p>
      </dgm:t>
    </dgm:pt>
    <dgm:pt modelId="{B3EFA247-E430-434C-97EE-6FEB5FCBDFDC}" type="sibTrans" cxnId="{086A7616-D095-44DA-AED6-6767AB3180E8}">
      <dgm:prSet/>
      <dgm:spPr/>
      <dgm:t>
        <a:bodyPr/>
        <a:lstStyle/>
        <a:p>
          <a:endParaRPr lang="en-US"/>
        </a:p>
      </dgm:t>
    </dgm:pt>
    <dgm:pt modelId="{1EE6498D-EA5B-44A3-BAE2-9C26CA05275F}" type="pres">
      <dgm:prSet presAssocID="{A23B51ED-7EB7-4E7D-BEDD-557113DEC0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B978E-0F05-4880-994A-3F6C957A80C0}" type="pres">
      <dgm:prSet presAssocID="{A14EF7CF-10FF-4D0A-B3DC-C2757A05C19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6A7616-D095-44DA-AED6-6767AB3180E8}" srcId="{A23B51ED-7EB7-4E7D-BEDD-557113DEC01C}" destId="{A14EF7CF-10FF-4D0A-B3DC-C2757A05C19E}" srcOrd="0" destOrd="0" parTransId="{554CBC56-E776-4C22-B08E-D10B840047DA}" sibTransId="{B3EFA247-E430-434C-97EE-6FEB5FCBDFDC}"/>
    <dgm:cxn modelId="{9312F40E-D10D-46AF-BCC0-0DD0C7E72E55}" type="presOf" srcId="{A14EF7CF-10FF-4D0A-B3DC-C2757A05C19E}" destId="{BCAB978E-0F05-4880-994A-3F6C957A80C0}" srcOrd="0" destOrd="0" presId="urn:microsoft.com/office/officeart/2005/8/layout/process1"/>
    <dgm:cxn modelId="{B71CB969-6460-438A-A667-737E6012D74A}" type="presOf" srcId="{A23B51ED-7EB7-4E7D-BEDD-557113DEC01C}" destId="{1EE6498D-EA5B-44A3-BAE2-9C26CA05275F}" srcOrd="0" destOrd="0" presId="urn:microsoft.com/office/officeart/2005/8/layout/process1"/>
    <dgm:cxn modelId="{8BDC5D5A-6095-4247-B3E0-836D570464AB}" type="presParOf" srcId="{1EE6498D-EA5B-44A3-BAE2-9C26CA05275F}" destId="{BCAB978E-0F05-4880-994A-3F6C957A80C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B978E-0F05-4880-994A-3F6C957A80C0}">
      <dsp:nvSpPr>
        <dsp:cNvPr id="0" name=""/>
        <dsp:cNvSpPr/>
      </dsp:nvSpPr>
      <dsp:spPr>
        <a:xfrm>
          <a:off x="3199" y="0"/>
          <a:ext cx="6546800" cy="838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It will take a couple of months and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 couple of checks! $$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749" y="24550"/>
        <a:ext cx="6497700" cy="789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E0F02-B182-4E63-8950-61DCB0DFE394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FE6A8-DAEA-472C-BAB3-9BB54585B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E6A8-DAEA-472C-BAB3-9BB54585B9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7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93D6A4-043E-445D-A99D-06160E359A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1B5A7-8927-4362-94ED-A9A21C9B0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78EC511E-296B-41F9-AF93-E88A62E495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6A6F6193-65BF-41C6-8437-61FA07C0C9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B34FB3-6BEF-4EF2-A427-0A144AE6AF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5D2EE-84A1-439D-938C-2841D278F8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2E9BE04-FE58-476C-9AF7-E5B6ED338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F9FD84B-8BE2-436C-AF27-5BB5D7860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BE4F60-68CA-465C-BE1E-69ECF8B6EC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5F0FBBB-06BB-43DB-9EAF-5AC1297763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31EBF5C8-3B0B-4E9D-9BD4-62E5CFD67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C461BBB-18A8-4370-84F3-4CE097E58B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rsingworld.org/our-certifications/family-nurse-practitioner/" TargetMode="External"/><Relationship Id="rId2" Type="http://schemas.openxmlformats.org/officeDocument/2006/relationships/hyperlink" Target="https://www.nursingworld.org/~4ac25c/globalassets/certification/certification-specialty-pages/APRN-Validation-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npcert.org/certs/applic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sps.wi.gov/Pages/Professions/APNP/Defaul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adiversion.usdoj.gov/drugreg/index.html#regapp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Post-Graduation Process for Certification and Licensure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3071810"/>
              </p:ext>
            </p:extLst>
          </p:nvPr>
        </p:nvGraphicFramePr>
        <p:xfrm>
          <a:off x="301625" y="1527175"/>
          <a:ext cx="8504766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4922"/>
                <a:gridCol w="2834922"/>
                <a:gridCol w="2834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Certification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152409" marR="15240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ANCC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290 </a:t>
                      </a:r>
                      <a:r>
                        <a:rPr lang="en-US" dirty="0" smtClean="0"/>
                        <a:t>- $395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2409" marR="15240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AANPBC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290 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smtClean="0"/>
                        <a:t>$365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2409" marR="15240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APNP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$150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2409" marR="15240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$731</a:t>
                      </a:r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2409" marR="152409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2409" marR="15240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$1,461</a:t>
                      </a:r>
                      <a:r>
                        <a:rPr lang="en-US" baseline="0" dirty="0" smtClean="0"/>
                        <a:t> – 1,641</a:t>
                      </a:r>
                      <a:endParaRPr lang="en-US" dirty="0"/>
                    </a:p>
                  </a:txBody>
                  <a:tcPr marL="152409" marR="152409"/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1219200" y="4572000"/>
          <a:ext cx="6553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of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Read all application forms and instructions </a:t>
            </a:r>
            <a:r>
              <a:rPr lang="en-US" dirty="0" smtClean="0"/>
              <a:t>completely</a:t>
            </a:r>
          </a:p>
          <a:p>
            <a:r>
              <a:rPr lang="en-US" dirty="0" smtClean="0"/>
              <a:t>Start </a:t>
            </a:r>
            <a:r>
              <a:rPr lang="en-US" dirty="0" smtClean="0"/>
              <a:t>applications early</a:t>
            </a:r>
          </a:p>
          <a:p>
            <a:pPr lvl="1"/>
            <a:r>
              <a:rPr lang="en-US" dirty="0" smtClean="0"/>
              <a:t>Send transcripts once available</a:t>
            </a:r>
          </a:p>
          <a:p>
            <a:pPr lvl="1"/>
            <a:r>
              <a:rPr lang="en-US" dirty="0" smtClean="0"/>
              <a:t>We works as quickly as we can to send in forms</a:t>
            </a:r>
          </a:p>
          <a:p>
            <a:r>
              <a:rPr lang="en-US" dirty="0" smtClean="0"/>
              <a:t>Wisconsin, the Federal government, and certifying bodies can change their requirements</a:t>
            </a:r>
          </a:p>
          <a:p>
            <a:pPr lvl="1"/>
            <a:r>
              <a:rPr lang="en-US" dirty="0" smtClean="0"/>
              <a:t>Check the </a:t>
            </a:r>
            <a:r>
              <a:rPr lang="en-US" dirty="0" smtClean="0"/>
              <a:t>websites during the application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Graduate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Certification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APNP certification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 licensure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and Official Transcripts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must submit a request for your official transcripts to be sent to the national certifying body of your choice (ANCC or AANPBC)</a:t>
            </a:r>
          </a:p>
          <a:p>
            <a:pPr lvl="1"/>
            <a:r>
              <a:rPr lang="en-US" dirty="0" smtClean="0"/>
              <a:t>This is NOT done automatically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Requests are made via </a:t>
            </a:r>
            <a:r>
              <a:rPr lang="en-US" dirty="0" err="1" smtClean="0"/>
              <a:t>SabreNet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5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Certification Organizations for FNPs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772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900" dirty="0" smtClean="0"/>
              <a:t>ANCC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American Nurses Credentialing Center 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900" dirty="0" smtClean="0"/>
              <a:t>AANP-CB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The </a:t>
            </a:r>
            <a:r>
              <a:rPr lang="en-US" sz="2200" dirty="0" smtClean="0"/>
              <a:t>American Academy of Nurse Practitioners Certification </a:t>
            </a:r>
            <a:r>
              <a:rPr lang="en-US" sz="2200" dirty="0" smtClean="0"/>
              <a:t>Board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48"/>
              </a:spcBef>
            </a:pPr>
            <a:r>
              <a:rPr lang="en-US" sz="2400" dirty="0" smtClean="0"/>
              <a:t>MSN Program Director will need to complete and send the “Validation of Education Form” directly to ANCC</a:t>
            </a:r>
          </a:p>
          <a:p>
            <a:pPr lvl="1">
              <a:spcBef>
                <a:spcPts val="648"/>
              </a:spcBef>
            </a:pPr>
            <a:r>
              <a:rPr lang="en-US" sz="1900" dirty="0">
                <a:hlinkClick r:id="rId2"/>
              </a:rPr>
              <a:t>https://www.nursingworld.org/~</a:t>
            </a:r>
            <a:r>
              <a:rPr lang="en-US" sz="1900" dirty="0" smtClean="0">
                <a:hlinkClick r:id="rId2"/>
              </a:rPr>
              <a:t>4ac25c/globalassets/certification/certification-specialty-pages/APRN-Validation-Form</a:t>
            </a:r>
            <a:endParaRPr lang="en-US" sz="1900" dirty="0" smtClean="0"/>
          </a:p>
          <a:p>
            <a:pPr>
              <a:spcBef>
                <a:spcPts val="648"/>
              </a:spcBef>
            </a:pPr>
            <a:endParaRPr lang="en-US" sz="2400" b="1" dirty="0" smtClean="0">
              <a:hlinkClick r:id="rId3"/>
            </a:endParaRPr>
          </a:p>
          <a:p>
            <a:pPr>
              <a:spcBef>
                <a:spcPts val="648"/>
              </a:spcBef>
            </a:pPr>
            <a:r>
              <a:rPr lang="en-US" sz="2400" dirty="0" smtClean="0"/>
              <a:t>You may submit your application for testing prior to graduation</a:t>
            </a:r>
          </a:p>
          <a:p>
            <a:pPr lvl="1">
              <a:spcBef>
                <a:spcPts val="648"/>
              </a:spcBef>
            </a:pPr>
            <a:r>
              <a:rPr lang="en-US" sz="1900" dirty="0" smtClean="0"/>
              <a:t>See instructions under the Eligibility information</a:t>
            </a:r>
            <a:endParaRPr lang="en-US" sz="2400" b="1" dirty="0" smtClean="0">
              <a:hlinkClick r:id="rId3"/>
            </a:endParaRPr>
          </a:p>
          <a:p>
            <a:pPr>
              <a:spcBef>
                <a:spcPts val="648"/>
              </a:spcBef>
            </a:pPr>
            <a:endParaRPr lang="en-US" sz="2400" b="1" dirty="0">
              <a:hlinkClick r:id="rId3"/>
            </a:endParaRPr>
          </a:p>
          <a:p>
            <a:pPr>
              <a:spcBef>
                <a:spcPts val="648"/>
              </a:spcBef>
            </a:pPr>
            <a:endParaRPr lang="en-US" sz="2400" b="1" dirty="0" smtClean="0">
              <a:hlinkClick r:id="rId3"/>
            </a:endParaRPr>
          </a:p>
          <a:p>
            <a:pPr>
              <a:spcBef>
                <a:spcPts val="648"/>
              </a:spcBef>
            </a:pPr>
            <a:r>
              <a:rPr lang="en-US" sz="2400" b="1" dirty="0" smtClean="0">
                <a:hlinkClick r:id="rId3"/>
              </a:rPr>
              <a:t>https</a:t>
            </a:r>
            <a:r>
              <a:rPr lang="en-US" sz="2400" b="1" dirty="0">
                <a:hlinkClick r:id="rId3"/>
              </a:rPr>
              <a:t>://www.nursingworld.org/our-certifications/family-nurse-practitioner</a:t>
            </a:r>
            <a:r>
              <a:rPr lang="en-US" sz="2400" b="1" dirty="0" smtClean="0">
                <a:hlinkClick r:id="rId3"/>
              </a:rPr>
              <a:t>/</a:t>
            </a:r>
            <a:endParaRPr lang="en-US" sz="2400" b="1" dirty="0" smtClean="0"/>
          </a:p>
          <a:p>
            <a:pPr>
              <a:spcBef>
                <a:spcPts val="648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Applicant completes the application form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May begin application process prior to graduation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/>
              <a:t>See information in the Candidate Handbook</a:t>
            </a:r>
          </a:p>
          <a:p>
            <a:pPr marL="274320" lvl="1" indent="0">
              <a:lnSpc>
                <a:spcPct val="80000"/>
              </a:lnSpc>
              <a:buNone/>
            </a:pPr>
            <a:endParaRPr lang="en-US" sz="2300" dirty="0" smtClean="0"/>
          </a:p>
          <a:p>
            <a:pPr>
              <a:lnSpc>
                <a:spcPct val="80000"/>
              </a:lnSpc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www.aanpcert.org/certs/applications</a:t>
            </a:r>
            <a:endParaRPr lang="en-US" sz="2800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Practice Nurse Prescriber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Ensure that you completed the State Board of Nursing Notification form when applying for national certification so that the SBON is officially notified when you pass your national certification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Protected </a:t>
            </a:r>
            <a:r>
              <a:rPr lang="en-US" dirty="0" smtClean="0"/>
              <a:t>title issued by the Department of Safety and Professional </a:t>
            </a:r>
            <a:r>
              <a:rPr lang="en-US" dirty="0" smtClean="0"/>
              <a:t>Services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License to practice as a professional </a:t>
            </a:r>
            <a:r>
              <a:rPr lang="en-US" dirty="0" smtClean="0"/>
              <a:t>nurse (RN)</a:t>
            </a:r>
            <a:endParaRPr lang="en-US" dirty="0" smtClean="0"/>
          </a:p>
          <a:p>
            <a:pPr lvl="1"/>
            <a:r>
              <a:rPr lang="en-US" dirty="0" smtClean="0"/>
              <a:t>Master’s </a:t>
            </a:r>
            <a:r>
              <a:rPr lang="en-US" dirty="0" smtClean="0"/>
              <a:t>or Doctoral degree </a:t>
            </a:r>
            <a:endParaRPr lang="en-US" dirty="0" smtClean="0"/>
          </a:p>
          <a:p>
            <a:pPr lvl="1"/>
            <a:r>
              <a:rPr lang="en-US" dirty="0" smtClean="0"/>
              <a:t>National certification</a:t>
            </a:r>
          </a:p>
          <a:p>
            <a:pPr lvl="1"/>
            <a:r>
              <a:rPr lang="en-US" dirty="0" smtClean="0"/>
              <a:t>45 contact hours in pharmacology</a:t>
            </a:r>
          </a:p>
          <a:p>
            <a:pPr lvl="1"/>
            <a:r>
              <a:rPr lang="en-US" dirty="0" smtClean="0"/>
              <a:t>Jurisprudence examination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MSN Program Director will need to complete and submit form 2367 Certification of Master’s or Doctoral Degree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600" dirty="0">
                <a:hlinkClick r:id="rId2"/>
              </a:rPr>
              <a:t>https://</a:t>
            </a:r>
            <a:r>
              <a:rPr lang="en-US" sz="2600" dirty="0" smtClean="0">
                <a:hlinkClick r:id="rId2"/>
              </a:rPr>
              <a:t>dsps.wi.gov/Pages/Professions/APNP/Default.aspx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Enforcement Agency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 license</a:t>
            </a:r>
          </a:p>
          <a:p>
            <a:r>
              <a:rPr lang="en-US" dirty="0" smtClean="0"/>
              <a:t>Required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prescribing controlled substances</a:t>
            </a:r>
          </a:p>
          <a:p>
            <a:r>
              <a:rPr lang="en-US" dirty="0" smtClean="0"/>
              <a:t>Renewed </a:t>
            </a:r>
            <a:r>
              <a:rPr lang="en-US" dirty="0" smtClean="0"/>
              <a:t>every 3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DEA Form 224</a:t>
            </a:r>
          </a:p>
          <a:p>
            <a:pPr lvl="1"/>
            <a:r>
              <a:rPr lang="en-US" dirty="0" smtClean="0"/>
              <a:t>Mid Level Practitioner</a:t>
            </a:r>
          </a:p>
          <a:p>
            <a:r>
              <a:rPr lang="en-US" dirty="0" smtClean="0"/>
              <a:t>Must complete the APNP prior to DEA</a:t>
            </a:r>
            <a:endParaRPr lang="en-US" dirty="0" smtClean="0"/>
          </a:p>
          <a:p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www.deadiversion.usdoj.gov/drugreg/index.html#regapps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Graduation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Certification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 State APNP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If you plan to practice in another state, you must follow that state’s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DEA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1431</TotalTime>
  <Words>370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Black</vt:lpstr>
      <vt:lpstr>Calibri</vt:lpstr>
      <vt:lpstr>Georgia</vt:lpstr>
      <vt:lpstr>Wingdings</vt:lpstr>
      <vt:lpstr>Wingdings 2</vt:lpstr>
      <vt:lpstr>Civic</vt:lpstr>
      <vt:lpstr>Post-Graduation Process for Certification and Licensure</vt:lpstr>
      <vt:lpstr>The Steps</vt:lpstr>
      <vt:lpstr>Graduation and Official Transcripts</vt:lpstr>
      <vt:lpstr>Certification Organizations for FNPs</vt:lpstr>
      <vt:lpstr>ANCC</vt:lpstr>
      <vt:lpstr>AANP</vt:lpstr>
      <vt:lpstr>Advanced Practice Nurse Prescriber</vt:lpstr>
      <vt:lpstr>Drug Enforcement Agency License</vt:lpstr>
      <vt:lpstr>Sequence</vt:lpstr>
      <vt:lpstr>Bottom Line</vt:lpstr>
      <vt:lpstr>Words of Advice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Certification</dc:title>
  <dc:creator>UW Oshkosh</dc:creator>
  <cp:lastModifiedBy>Kimberly</cp:lastModifiedBy>
  <cp:revision>113</cp:revision>
  <dcterms:created xsi:type="dcterms:W3CDTF">2006-03-10T15:17:41Z</dcterms:created>
  <dcterms:modified xsi:type="dcterms:W3CDTF">2018-12-11T14:47:44Z</dcterms:modified>
</cp:coreProperties>
</file>