
<file path=[Content_Types].xml><?xml version="1.0" encoding="utf-8"?>
<Types xmlns="http://schemas.openxmlformats.org/package/2006/content-types">
  <Default Extension="png" ContentType="image/png"/>
  <Default Extension="jpeg" ContentType="image/jpeg"/>
  <Default Extension="dib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57" r:id="rId2"/>
    <p:sldId id="259" r:id="rId3"/>
    <p:sldId id="260" r:id="rId4"/>
    <p:sldId id="291" r:id="rId5"/>
    <p:sldId id="261" r:id="rId6"/>
    <p:sldId id="262" r:id="rId7"/>
    <p:sldId id="312" r:id="rId8"/>
    <p:sldId id="313" r:id="rId9"/>
    <p:sldId id="263" r:id="rId10"/>
    <p:sldId id="264" r:id="rId11"/>
    <p:sldId id="266" r:id="rId12"/>
    <p:sldId id="267" r:id="rId13"/>
    <p:sldId id="272" r:id="rId14"/>
    <p:sldId id="268" r:id="rId15"/>
    <p:sldId id="269" r:id="rId16"/>
    <p:sldId id="271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92" r:id="rId32"/>
    <p:sldId id="293" r:id="rId33"/>
    <p:sldId id="294" r:id="rId34"/>
    <p:sldId id="300" r:id="rId35"/>
    <p:sldId id="295" r:id="rId36"/>
    <p:sldId id="286" r:id="rId37"/>
    <p:sldId id="301" r:id="rId38"/>
    <p:sldId id="302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290" r:id="rId4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3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AA9D47C-5634-40B3-9056-C46B91ED919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D94B57-3511-40FC-9D20-3BEFF1C73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04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5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9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9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7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4530-545E-4037-B0BE-916B172FDD9A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1B2A2-3DDD-4AC0-94E3-70D0BD61D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rthibodeau64@marianuniversity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N8S4CbzGXU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dib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Sarah </a:t>
            </a:r>
            <a:r>
              <a:rPr lang="en-US" dirty="0" err="1" smtClean="0"/>
              <a:t>Thibodeau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srthibodeau64@marianuniversity.edu</a:t>
            </a:r>
            <a:endParaRPr lang="en-US" dirty="0" smtClean="0"/>
          </a:p>
          <a:p>
            <a:r>
              <a:rPr lang="en-US" smtClean="0"/>
              <a:t>920-923-8096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include all libraries and all formats (books, DVDs, games…)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9" y="1690688"/>
            <a:ext cx="9841646" cy="5167312"/>
          </a:xfrm>
        </p:spPr>
      </p:pic>
    </p:spTree>
    <p:extLst>
      <p:ext uri="{BB962C8B-B14F-4D97-AF65-F5344CB8AC3E}">
        <p14:creationId xmlns:p14="http://schemas.microsoft.com/office/powerpoint/2010/main" val="2715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 to just Marian University and Format (such as Books) as needed. Marian owns the book!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87" y="1952624"/>
            <a:ext cx="8352691" cy="4740275"/>
          </a:xfrm>
        </p:spPr>
      </p:pic>
    </p:spTree>
    <p:extLst>
      <p:ext uri="{BB962C8B-B14F-4D97-AF65-F5344CB8AC3E}">
        <p14:creationId xmlns:p14="http://schemas.microsoft.com/office/powerpoint/2010/main" val="17512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Green Eggs and Ham</a:t>
            </a:r>
            <a:r>
              <a:rPr lang="en-US" dirty="0" smtClean="0"/>
              <a:t> is shelved in the Curriculum Picture Books shelves under S496gr. To get more details, click on its title:</a:t>
            </a:r>
            <a:endParaRPr lang="en-US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8" y="2146300"/>
            <a:ext cx="8972747" cy="4610100"/>
          </a:xfrm>
        </p:spPr>
      </p:pic>
    </p:spTree>
    <p:extLst>
      <p:ext uri="{BB962C8B-B14F-4D97-AF65-F5344CB8AC3E}">
        <p14:creationId xmlns:p14="http://schemas.microsoft.com/office/powerpoint/2010/main" val="30010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301"/>
            <a:ext cx="10515600" cy="1449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email</a:t>
            </a:r>
            <a:r>
              <a:rPr lang="en-US" dirty="0" smtClean="0"/>
              <a:t> the info, </a:t>
            </a:r>
            <a:r>
              <a:rPr lang="en-US" dirty="0" smtClean="0">
                <a:solidFill>
                  <a:srgbClr val="7030A0"/>
                </a:solidFill>
              </a:rPr>
              <a:t>save</a:t>
            </a:r>
            <a:r>
              <a:rPr lang="en-US" dirty="0" smtClean="0"/>
              <a:t> it, </a:t>
            </a:r>
            <a:r>
              <a:rPr lang="en-US" dirty="0" smtClean="0">
                <a:solidFill>
                  <a:srgbClr val="FF0000"/>
                </a:solidFill>
              </a:rPr>
              <a:t>format it for a bibliography </a:t>
            </a:r>
            <a:r>
              <a:rPr lang="en-US" dirty="0" smtClean="0"/>
              <a:t>and get an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Internet link</a:t>
            </a:r>
            <a:r>
              <a:rPr lang="en-US" dirty="0" smtClean="0"/>
              <a:t> to find it later: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8" y="1790700"/>
            <a:ext cx="11386563" cy="4762500"/>
          </a:xfrm>
        </p:spPr>
      </p:pic>
    </p:spTree>
    <p:extLst>
      <p:ext uri="{BB962C8B-B14F-4D97-AF65-F5344CB8AC3E}">
        <p14:creationId xmlns:p14="http://schemas.microsoft.com/office/powerpoint/2010/main" val="14735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Marian’s copy is Available, but if it was checked out, click on Place Hold to get it next: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58" y="1886631"/>
            <a:ext cx="8008684" cy="450488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779623" y="3892731"/>
            <a:ext cx="783771" cy="64008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625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can request it from another library through Interlibrary Loan or scroll down to discover if your local library has a copy and check it out there: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97" y="2346325"/>
            <a:ext cx="5275005" cy="4351338"/>
          </a:xfrm>
        </p:spPr>
      </p:pic>
    </p:spTree>
    <p:extLst>
      <p:ext uri="{BB962C8B-B14F-4D97-AF65-F5344CB8AC3E}">
        <p14:creationId xmlns:p14="http://schemas.microsoft.com/office/powerpoint/2010/main" val="12969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find subject headings and other </a:t>
            </a:r>
            <a:r>
              <a:rPr lang="en-US" dirty="0" err="1" smtClean="0"/>
              <a:t>details,click</a:t>
            </a:r>
            <a:r>
              <a:rPr lang="en-US" dirty="0" smtClean="0"/>
              <a:t> on the item Title and look for the “Summary” and “Subjects” headings: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8837"/>
            <a:ext cx="10330543" cy="459853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5643154" y="5329646"/>
            <a:ext cx="1188720" cy="73152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605451" y="3600995"/>
            <a:ext cx="840378" cy="57911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 Headings link to other items with those topics, for instance: Food preferences or Eggs--Fiction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94" y="1422400"/>
            <a:ext cx="5787605" cy="5497800"/>
          </a:xfrm>
        </p:spPr>
      </p:pic>
    </p:spTree>
    <p:extLst>
      <p:ext uri="{BB962C8B-B14F-4D97-AF65-F5344CB8AC3E}">
        <p14:creationId xmlns:p14="http://schemas.microsoft.com/office/powerpoint/2010/main" val="12175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</a:t>
            </a:r>
            <a:r>
              <a:rPr lang="en-US" dirty="0" smtClean="0">
                <a:solidFill>
                  <a:srgbClr val="FF0000"/>
                </a:solidFill>
              </a:rPr>
              <a:t>Food</a:t>
            </a:r>
            <a:r>
              <a:rPr lang="en-US" dirty="0" smtClean="0"/>
              <a:t>. I also choose </a:t>
            </a:r>
            <a:r>
              <a:rPr lang="en-US" dirty="0" smtClean="0">
                <a:solidFill>
                  <a:schemeClr val="accent6"/>
                </a:solidFill>
              </a:rPr>
              <a:t>Marian</a:t>
            </a:r>
            <a:r>
              <a:rPr lang="en-US" dirty="0" smtClean="0">
                <a:solidFill>
                  <a:srgbClr val="7030A0"/>
                </a:solidFill>
              </a:rPr>
              <a:t>, Print Book</a:t>
            </a:r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63" y="1825624"/>
            <a:ext cx="8486884" cy="4918075"/>
          </a:xfrm>
        </p:spPr>
      </p:pic>
    </p:spTree>
    <p:extLst>
      <p:ext uri="{BB962C8B-B14F-4D97-AF65-F5344CB8AC3E}">
        <p14:creationId xmlns:p14="http://schemas.microsoft.com/office/powerpoint/2010/main" val="17895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down to see more facets including </a:t>
            </a:r>
            <a:r>
              <a:rPr lang="en-US" dirty="0" smtClean="0">
                <a:solidFill>
                  <a:srgbClr val="FF0000"/>
                </a:solidFill>
              </a:rPr>
              <a:t>“Juvenile literature:”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9" y="1825624"/>
            <a:ext cx="10001116" cy="4841875"/>
          </a:xfrm>
        </p:spPr>
      </p:pic>
    </p:spTree>
    <p:extLst>
      <p:ext uri="{BB962C8B-B14F-4D97-AF65-F5344CB8AC3E}">
        <p14:creationId xmlns:p14="http://schemas.microsoft.com/office/powerpoint/2010/main" val="30922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Library from Marian website: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157548" y="1535294"/>
            <a:ext cx="7665720" cy="48655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59829" y="2338251"/>
            <a:ext cx="548640" cy="313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0408" y="4585063"/>
            <a:ext cx="384266" cy="26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51714" y="2743200"/>
            <a:ext cx="438694" cy="17242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5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1325563"/>
          </a:xfrm>
        </p:spPr>
        <p:txBody>
          <a:bodyPr/>
          <a:lstStyle/>
          <a:p>
            <a:r>
              <a:rPr lang="en-US" dirty="0" smtClean="0"/>
              <a:t>Find more books! Check the subject headings for other subjects or series to explore.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42" y="1601788"/>
            <a:ext cx="6575117" cy="5154611"/>
          </a:xfrm>
        </p:spPr>
      </p:pic>
    </p:spTree>
    <p:extLst>
      <p:ext uri="{BB962C8B-B14F-4D97-AF65-F5344CB8AC3E}">
        <p14:creationId xmlns:p14="http://schemas.microsoft.com/office/powerpoint/2010/main" val="9869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also start the search in the Basic Search box: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53" y="1690688"/>
            <a:ext cx="6727756" cy="490009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7040880" y="3892731"/>
            <a:ext cx="365760" cy="74458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desired, narrow the results. Examples: </a:t>
            </a:r>
            <a:r>
              <a:rPr lang="en-US" dirty="0" smtClean="0">
                <a:solidFill>
                  <a:srgbClr val="00B050"/>
                </a:solidFill>
              </a:rPr>
              <a:t>Marian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/>
                </a:solidFill>
              </a:rPr>
              <a:t>Books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887" y="1690688"/>
            <a:ext cx="8625713" cy="485196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725782" y="4454434"/>
            <a:ext cx="418011" cy="143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000103" y="6291943"/>
            <a:ext cx="418011" cy="143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88674" y="2857024"/>
            <a:ext cx="418011" cy="143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for books at </a:t>
            </a:r>
            <a:r>
              <a:rPr lang="en-US" dirty="0"/>
              <a:t>Marian </a:t>
            </a:r>
            <a:r>
              <a:rPr lang="en-US" dirty="0" smtClean="0"/>
              <a:t>University. Includes </a:t>
            </a:r>
            <a:r>
              <a:rPr lang="en-US" dirty="0" err="1" smtClean="0">
                <a:solidFill>
                  <a:schemeClr val="accent5"/>
                </a:solidFill>
              </a:rPr>
              <a:t>ebooks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/>
                </a:solidFill>
              </a:rPr>
              <a:t>print books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79" y="1690688"/>
            <a:ext cx="8876212" cy="499287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216331" y="6139542"/>
            <a:ext cx="418011" cy="1436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098765" y="4310743"/>
            <a:ext cx="418011" cy="13062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Ebooks</a:t>
            </a:r>
            <a:r>
              <a:rPr lang="en-US" dirty="0" smtClean="0"/>
              <a:t> can be read </a:t>
            </a:r>
            <a:r>
              <a:rPr lang="en-US" dirty="0" smtClean="0">
                <a:solidFill>
                  <a:srgbClr val="FF0000"/>
                </a:solidFill>
              </a:rPr>
              <a:t>online</a:t>
            </a:r>
            <a:r>
              <a:rPr lang="en-US" dirty="0" smtClean="0"/>
              <a:t> or individual chapters </a:t>
            </a:r>
            <a:r>
              <a:rPr lang="en-US" dirty="0" smtClean="0">
                <a:solidFill>
                  <a:schemeClr val="accent5"/>
                </a:solidFill>
              </a:rPr>
              <a:t>saved or printed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08" y="1825625"/>
            <a:ext cx="9448184" cy="4351338"/>
          </a:xfrm>
        </p:spPr>
      </p:pic>
    </p:spTree>
    <p:extLst>
      <p:ext uri="{BB962C8B-B14F-4D97-AF65-F5344CB8AC3E}">
        <p14:creationId xmlns:p14="http://schemas.microsoft.com/office/powerpoint/2010/main" val="42782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items are shelved by Dewey call numbers (except picture books):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825625"/>
            <a:ext cx="5333080" cy="4967300"/>
          </a:xfrm>
        </p:spPr>
      </p:pic>
    </p:spTree>
    <p:extLst>
      <p:ext uri="{BB962C8B-B14F-4D97-AF65-F5344CB8AC3E}">
        <p14:creationId xmlns:p14="http://schemas.microsoft.com/office/powerpoint/2010/main" val="31190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162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Dewey call numbers assign numbers to different topics. Library materials are then arranged by those call numbers so it is easier to find items by subject: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00" y="2209801"/>
            <a:ext cx="5483109" cy="4546600"/>
          </a:xfrm>
        </p:spPr>
      </p:pic>
    </p:spTree>
    <p:extLst>
      <p:ext uri="{BB962C8B-B14F-4D97-AF65-F5344CB8AC3E}">
        <p14:creationId xmlns:p14="http://schemas.microsoft.com/office/powerpoint/2010/main" val="17010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708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Dewey 600s:</a:t>
            </a:r>
            <a:br>
              <a:rPr lang="en-US" sz="4000" dirty="0" smtClean="0"/>
            </a:br>
            <a:r>
              <a:rPr lang="en-US" sz="4000" dirty="0"/>
              <a:t>The Dewey Decimal System then assigns ever longer decimal numbers to sub-topics.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2" b="99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73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Circulating is the book section in the middle of the library, 641.3 is the Dewey number, .T166 indicates the author begins with the letter “T:”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68" y="2336800"/>
            <a:ext cx="8737632" cy="4001802"/>
          </a:xfrm>
        </p:spPr>
      </p:pic>
    </p:spTree>
    <p:extLst>
      <p:ext uri="{BB962C8B-B14F-4D97-AF65-F5344CB8AC3E}">
        <p14:creationId xmlns:p14="http://schemas.microsoft.com/office/powerpoint/2010/main" val="16165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Throughout the Library, call number 641 is for food!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9100"/>
            <a:ext cx="9701627" cy="5168900"/>
          </a:xfrm>
        </p:spPr>
      </p:pic>
    </p:spTree>
    <p:extLst>
      <p:ext uri="{BB962C8B-B14F-4D97-AF65-F5344CB8AC3E}">
        <p14:creationId xmlns:p14="http://schemas.microsoft.com/office/powerpoint/2010/main" val="10667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MyMarian</a:t>
            </a:r>
            <a:r>
              <a:rPr lang="en-US" dirty="0" smtClean="0"/>
              <a:t>, click on Library: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40" y="1825624"/>
            <a:ext cx="9726520" cy="5032375"/>
          </a:xfrm>
        </p:spPr>
      </p:pic>
    </p:spTree>
    <p:extLst>
      <p:ext uri="{BB962C8B-B14F-4D97-AF65-F5344CB8AC3E}">
        <p14:creationId xmlns:p14="http://schemas.microsoft.com/office/powerpoint/2010/main" val="26469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Marian Library areas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Books (outside wall near front door)</a:t>
            </a:r>
          </a:p>
          <a:p>
            <a:r>
              <a:rPr lang="en-US" dirty="0" smtClean="0"/>
              <a:t>Curriculum books (outside wall further west)</a:t>
            </a:r>
          </a:p>
          <a:p>
            <a:r>
              <a:rPr lang="en-US" dirty="0" smtClean="0"/>
              <a:t>Curriculum High School (west side of library near computers </a:t>
            </a:r>
            <a:r>
              <a:rPr lang="en-US" smtClean="0"/>
              <a:t>on wall)</a:t>
            </a:r>
            <a:endParaRPr lang="en-US" dirty="0" smtClean="0"/>
          </a:p>
          <a:p>
            <a:r>
              <a:rPr lang="en-US" dirty="0" smtClean="0"/>
              <a:t>Circulating (shelves in center of library)</a:t>
            </a:r>
          </a:p>
          <a:p>
            <a:r>
              <a:rPr lang="en-US" dirty="0" smtClean="0"/>
              <a:t>Reference (east and south outside wall)</a:t>
            </a:r>
          </a:p>
          <a:p>
            <a:r>
              <a:rPr lang="en-US" dirty="0" smtClean="0"/>
              <a:t>DVDs and CDs (shelves near circulation desk)</a:t>
            </a:r>
          </a:p>
          <a:p>
            <a:r>
              <a:rPr lang="en-US" dirty="0" smtClean="0"/>
              <a:t>Oversize (large books on east side near study tables)</a:t>
            </a:r>
          </a:p>
          <a:p>
            <a:r>
              <a:rPr lang="en-US" dirty="0" smtClean="0"/>
              <a:t>Games and Magazines/Journals (near north side comfy chairs)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Library Box also can find articles: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40" y="2002443"/>
            <a:ext cx="7247709" cy="407683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844937" y="4114800"/>
            <a:ext cx="1789612" cy="927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on the Article box to narrow from 5,628,725 total items to 3,526,157 articles only: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63" y="2359025"/>
            <a:ext cx="7397274" cy="4351338"/>
          </a:xfrm>
        </p:spPr>
      </p:pic>
    </p:spTree>
    <p:extLst>
      <p:ext uri="{BB962C8B-B14F-4D97-AF65-F5344CB8AC3E}">
        <p14:creationId xmlns:p14="http://schemas.microsoft.com/office/powerpoint/2010/main" val="6992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“Peer reviewed” to narrow from </a:t>
            </a:r>
            <a:r>
              <a:rPr lang="en-US" dirty="0"/>
              <a:t>3,527,167 </a:t>
            </a:r>
            <a:r>
              <a:rPr lang="en-US" dirty="0" smtClean="0"/>
              <a:t>articles 2,369,395: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825625"/>
            <a:ext cx="5315592" cy="4881398"/>
          </a:xfrm>
        </p:spPr>
      </p:pic>
    </p:spTree>
    <p:extLst>
      <p:ext uri="{BB962C8B-B14F-4D97-AF65-F5344CB8AC3E}">
        <p14:creationId xmlns:p14="http://schemas.microsoft.com/office/powerpoint/2010/main" val="39092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scholarly or peer reviewed article?</a:t>
            </a:r>
            <a:endParaRPr lang="en-US" dirty="0"/>
          </a:p>
        </p:txBody>
      </p:sp>
      <p:pic>
        <p:nvPicPr>
          <p:cNvPr id="6" name="tN8S4CbzGX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/>
          <a:lstStyle/>
          <a:p>
            <a:r>
              <a:rPr lang="en-US" dirty="0" smtClean="0"/>
              <a:t>Knowledge cycle: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876300"/>
            <a:ext cx="6070789" cy="5981700"/>
          </a:xfrm>
        </p:spPr>
      </p:pic>
    </p:spTree>
    <p:extLst>
      <p:ext uri="{BB962C8B-B14F-4D97-AF65-F5344CB8AC3E}">
        <p14:creationId xmlns:p14="http://schemas.microsoft.com/office/powerpoint/2010/main" val="30513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search individual databases: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04" y="1618259"/>
            <a:ext cx="8571394" cy="482140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748244" y="4872834"/>
            <a:ext cx="1227909" cy="169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database according to the subject—ask a librarian for more help!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625" y="1690488"/>
            <a:ext cx="7898750" cy="51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Search Premier provides articles useful for most subjects: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625" y="1690488"/>
            <a:ext cx="7898750" cy="516751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81943" y="3553097"/>
            <a:ext cx="770708" cy="27432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smtClean="0"/>
              <a:t>finds all words that begin with those letters like “eat,” “eaters” or “eating.”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1" y="2473933"/>
            <a:ext cx="11236899" cy="3050567"/>
          </a:xfrm>
        </p:spPr>
      </p:pic>
    </p:spTree>
    <p:extLst>
      <p:ext uri="{BB962C8B-B14F-4D97-AF65-F5344CB8AC3E}">
        <p14:creationId xmlns:p14="http://schemas.microsoft.com/office/powerpoint/2010/main" val="3376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are on </a:t>
            </a:r>
            <a:r>
              <a:rPr lang="en-US" dirty="0" err="1" smtClean="0"/>
              <a:t>MyMarian</a:t>
            </a:r>
            <a:r>
              <a:rPr lang="en-US" dirty="0" smtClean="0"/>
              <a:t> and Library webpage: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38" y="1825624"/>
            <a:ext cx="8341045" cy="4905375"/>
          </a:xfrm>
        </p:spPr>
      </p:pic>
    </p:spTree>
    <p:extLst>
      <p:ext uri="{BB962C8B-B14F-4D97-AF65-F5344CB8AC3E}">
        <p14:creationId xmlns:p14="http://schemas.microsoft.com/office/powerpoint/2010/main" val="37087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subject headings to get better results. Use the drop down to chose “Subject Terms:”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32" y="1825624"/>
            <a:ext cx="7059206" cy="5032375"/>
          </a:xfrm>
        </p:spPr>
      </p:pic>
    </p:spTree>
    <p:extLst>
      <p:ext uri="{BB962C8B-B14F-4D97-AF65-F5344CB8AC3E}">
        <p14:creationId xmlns:p14="http://schemas.microsoft.com/office/powerpoint/2010/main" val="29374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results more by adding more terms, limited to peer reviewed only…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55" y="1574800"/>
            <a:ext cx="7908347" cy="5181599"/>
          </a:xfrm>
        </p:spPr>
      </p:pic>
    </p:spTree>
    <p:extLst>
      <p:ext uri="{BB962C8B-B14F-4D97-AF65-F5344CB8AC3E}">
        <p14:creationId xmlns:p14="http://schemas.microsoft.com/office/powerpoint/2010/main" val="15213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bibliography to save or email by </a:t>
            </a:r>
            <a:r>
              <a:rPr lang="en-US" dirty="0" smtClean="0">
                <a:solidFill>
                  <a:srgbClr val="FF0000"/>
                </a:solidFill>
              </a:rPr>
              <a:t>clicking on blue box on right—it will turn yellow when saved.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Some articles include PDF or html </a:t>
            </a:r>
            <a:r>
              <a:rPr lang="en-US" dirty="0" err="1" smtClean="0">
                <a:solidFill>
                  <a:srgbClr val="0070C0"/>
                </a:solidFill>
              </a:rPr>
              <a:t>fulltext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91" y="1816100"/>
            <a:ext cx="5591156" cy="5041900"/>
          </a:xfrm>
        </p:spPr>
      </p:pic>
    </p:spTree>
    <p:extLst>
      <p:ext uri="{BB962C8B-B14F-4D97-AF65-F5344CB8AC3E}">
        <p14:creationId xmlns:p14="http://schemas.microsoft.com/office/powerpoint/2010/main" val="31135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see saved items, click on Folder on top tab: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7" y="1825624"/>
            <a:ext cx="9915573" cy="4714875"/>
          </a:xfrm>
        </p:spPr>
      </p:pic>
    </p:spTree>
    <p:extLst>
      <p:ext uri="{BB962C8B-B14F-4D97-AF65-F5344CB8AC3E}">
        <p14:creationId xmlns:p14="http://schemas.microsoft.com/office/powerpoint/2010/main" val="41548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Email</a:t>
            </a:r>
            <a:r>
              <a:rPr lang="en-US" dirty="0" smtClean="0"/>
              <a:t>, print or </a:t>
            </a:r>
            <a:r>
              <a:rPr lang="en-US" dirty="0" smtClean="0">
                <a:solidFill>
                  <a:srgbClr val="7030A0"/>
                </a:solidFill>
              </a:rPr>
              <a:t>save </a:t>
            </a:r>
            <a:r>
              <a:rPr lang="en-US" dirty="0" smtClean="0"/>
              <a:t>the folder items: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1" y="2770981"/>
            <a:ext cx="11594798" cy="3604419"/>
          </a:xfrm>
        </p:spPr>
      </p:pic>
    </p:spTree>
    <p:extLst>
      <p:ext uri="{BB962C8B-B14F-4D97-AF65-F5344CB8AC3E}">
        <p14:creationId xmlns:p14="http://schemas.microsoft.com/office/powerpoint/2010/main" val="15959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Citation dropdown to change to APA format: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98" y="1910556"/>
            <a:ext cx="9923494" cy="4845844"/>
          </a:xfrm>
        </p:spPr>
      </p:pic>
    </p:spTree>
    <p:extLst>
      <p:ext uri="{BB962C8B-B14F-4D97-AF65-F5344CB8AC3E}">
        <p14:creationId xmlns:p14="http://schemas.microsoft.com/office/powerpoint/2010/main" val="4867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65125"/>
            <a:ext cx="10642600" cy="2073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more articles are needed, re-do the search in another EBSCO database or return the Databases list to search any library database. For this topic, </a:t>
            </a:r>
            <a:r>
              <a:rPr lang="en-US" dirty="0" err="1" smtClean="0"/>
              <a:t>PsycInfo</a:t>
            </a:r>
            <a:r>
              <a:rPr lang="en-US" dirty="0" smtClean="0"/>
              <a:t>, </a:t>
            </a:r>
            <a:r>
              <a:rPr lang="en-US" dirty="0" err="1" smtClean="0"/>
              <a:t>PsycArticles</a:t>
            </a:r>
            <a:r>
              <a:rPr lang="en-US" dirty="0" smtClean="0"/>
              <a:t>, and Education Search might be useful.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2" y="2679700"/>
            <a:ext cx="12777576" cy="3987800"/>
          </a:xfrm>
        </p:spPr>
      </p:pic>
    </p:spTree>
    <p:extLst>
      <p:ext uri="{BB962C8B-B14F-4D97-AF65-F5344CB8AC3E}">
        <p14:creationId xmlns:p14="http://schemas.microsoft.com/office/powerpoint/2010/main" val="25166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Any Questions?</a:t>
            </a:r>
            <a:br>
              <a:rPr lang="en-US" dirty="0" smtClean="0"/>
            </a:br>
            <a:r>
              <a:rPr lang="en-US" dirty="0" smtClean="0"/>
              <a:t>Ask a library </a:t>
            </a:r>
            <a:r>
              <a:rPr lang="en-US" smtClean="0"/>
              <a:t>staff member!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289" y="1800296"/>
            <a:ext cx="9425642" cy="48529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98080" y="4454435"/>
            <a:ext cx="2560320" cy="1332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Search Library Box, you can search for books, DVDs, articles, videos and other library materials: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40" y="2002443"/>
            <a:ext cx="7247709" cy="40768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79623" y="4180114"/>
            <a:ext cx="194636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click on Advanced Search to be more specific: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240" y="1690688"/>
            <a:ext cx="8214091" cy="49321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45829" y="5016137"/>
            <a:ext cx="783771" cy="313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8875"/>
          </a:xfrm>
        </p:spPr>
        <p:txBody>
          <a:bodyPr/>
          <a:lstStyle/>
          <a:p>
            <a:r>
              <a:rPr lang="en-US" dirty="0" smtClean="0"/>
              <a:t>Some faculty place virtual or physical library materials on reserve. Reserve items are kept at the front circulation desk.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3760"/>
            <a:ext cx="10515600" cy="975067"/>
          </a:xfrm>
        </p:spPr>
      </p:pic>
    </p:spTree>
    <p:extLst>
      <p:ext uri="{BB962C8B-B14F-4D97-AF65-F5344CB8AC3E}">
        <p14:creationId xmlns:p14="http://schemas.microsoft.com/office/powerpoint/2010/main" val="122532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 books (often only for 2 hours, library use only)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80" y="1143000"/>
            <a:ext cx="5133162" cy="5587999"/>
          </a:xfrm>
        </p:spPr>
      </p:pic>
    </p:spTree>
    <p:extLst>
      <p:ext uri="{BB962C8B-B14F-4D97-AF65-F5344CB8AC3E}">
        <p14:creationId xmlns:p14="http://schemas.microsoft.com/office/powerpoint/2010/main" val="97135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find a book: type in title words, author words, or keywords. Click “Search”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7" y="1825624"/>
            <a:ext cx="9805203" cy="4867275"/>
          </a:xfrm>
        </p:spPr>
      </p:pic>
    </p:spTree>
    <p:extLst>
      <p:ext uri="{BB962C8B-B14F-4D97-AF65-F5344CB8AC3E}">
        <p14:creationId xmlns:p14="http://schemas.microsoft.com/office/powerpoint/2010/main" val="33162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3809</TotalTime>
  <Words>794</Words>
  <Application>Microsoft Office PowerPoint</Application>
  <PresentationFormat>Widescreen</PresentationFormat>
  <Paragraphs>58</Paragraphs>
  <Slides>47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GEN 101</vt:lpstr>
      <vt:lpstr>Click on Library from Marian website:</vt:lpstr>
      <vt:lpstr>From MyMarian, click on Library:</vt:lpstr>
      <vt:lpstr>Hours are on MyMarian and Library webpage:</vt:lpstr>
      <vt:lpstr>From the Search Library Box, you can search for books, DVDs, articles, videos and other library materials:</vt:lpstr>
      <vt:lpstr>Or click on Advanced Search to be more specific:</vt:lpstr>
      <vt:lpstr>Some faculty place virtual or physical library materials on reserve. Reserve items are kept at the front circulation desk.</vt:lpstr>
      <vt:lpstr>Reserve books (often only for 2 hours, library use only)</vt:lpstr>
      <vt:lpstr>To find a book: type in title words, author words, or keywords. Click “Search”</vt:lpstr>
      <vt:lpstr>Results include all libraries and all formats (books, DVDs, games…)</vt:lpstr>
      <vt:lpstr>Limit to just Marian University and Format (such as Books) as needed. Marian owns the book!</vt:lpstr>
      <vt:lpstr>Green Eggs and Ham is shelved in the Curriculum Picture Books shelves under S496gr. To get more details, click on its title:</vt:lpstr>
      <vt:lpstr>You can email the info, save it, format it for a bibliography and get an Internet link to find it later:</vt:lpstr>
      <vt:lpstr>Marian’s copy is Available, but if it was checked out, click on Place Hold to get it next:</vt:lpstr>
      <vt:lpstr>You can request it from another library through Interlibrary Loan or scroll down to discover if your local library has a copy and check it out there:</vt:lpstr>
      <vt:lpstr>To find subject headings and other details,click on the item Title and look for the “Summary” and “Subjects” headings:</vt:lpstr>
      <vt:lpstr>Subject Headings link to other items with those topics, for instance: Food preferences or Eggs--Fiction</vt:lpstr>
      <vt:lpstr>Results for Food. I also choose Marian, Print Book… </vt:lpstr>
      <vt:lpstr>Scroll down to see more facets including “Juvenile literature:”</vt:lpstr>
      <vt:lpstr>Find more books! Check the subject headings for other subjects or series to explore.</vt:lpstr>
      <vt:lpstr>You can also start the search in the Basic Search box:</vt:lpstr>
      <vt:lpstr>As desired, narrow the results. Examples: Marian, Books</vt:lpstr>
      <vt:lpstr>Results for books at Marian University. Includes ebooks and print books.</vt:lpstr>
      <vt:lpstr>Ebooks can be read online or individual chapters saved or printed:</vt:lpstr>
      <vt:lpstr>Library items are shelved by Dewey call numbers (except picture books):</vt:lpstr>
      <vt:lpstr>Dewey call numbers assign numbers to different topics. Library materials are then arranged by those call numbers so it is easier to find items by subject:</vt:lpstr>
      <vt:lpstr>Dewey 600s: The Dewey Decimal System then assigns ever longer decimal numbers to sub-topics. </vt:lpstr>
      <vt:lpstr>Circulating is the book section in the middle of the library, 641.3 is the Dewey number, .T166 indicates the author begins with the letter “T:”</vt:lpstr>
      <vt:lpstr>Throughout the Library, call number 641 is for food!</vt:lpstr>
      <vt:lpstr>Marian Library areas include:</vt:lpstr>
      <vt:lpstr>Search Library Box also can find articles:</vt:lpstr>
      <vt:lpstr>Click on the Article box to narrow from 5,628,725 total items to 3,526,157 articles only:</vt:lpstr>
      <vt:lpstr>Click on “Peer reviewed” to narrow from 3,527,167 articles 2,369,395:</vt:lpstr>
      <vt:lpstr>What is a scholarly or peer reviewed article?</vt:lpstr>
      <vt:lpstr>Knowledge cycle:</vt:lpstr>
      <vt:lpstr>To search individual databases:</vt:lpstr>
      <vt:lpstr>Choose a database according to the subject—ask a librarian for more help!</vt:lpstr>
      <vt:lpstr>Academic Search Premier provides articles useful for most subjects:</vt:lpstr>
      <vt:lpstr>* finds all words that begin with those letters like “eat,” “eaters” or “eating.”</vt:lpstr>
      <vt:lpstr>Try subject headings to get better results. Use the drop down to chose “Subject Terms:”</vt:lpstr>
      <vt:lpstr>Narrow results more by adding more terms, limited to peer reviewed only…</vt:lpstr>
      <vt:lpstr>Create a bibliography to save or email by clicking on blue box on right—it will turn yellow when saved. Some articles include PDF or html fulltext.</vt:lpstr>
      <vt:lpstr>To see saved items, click on Folder on top tab:</vt:lpstr>
      <vt:lpstr>Email, print or save the folder items:</vt:lpstr>
      <vt:lpstr>Use Citation dropdown to change to APA format:</vt:lpstr>
      <vt:lpstr>If more articles are needed, re-do the search in another EBSCO database or return the Databases list to search any library database. For this topic, PsycInfo, PsycArticles, and Education Search might be useful.</vt:lpstr>
      <vt:lpstr>Any Questions? Ask a library staff member!</vt:lpstr>
    </vt:vector>
  </TitlesOfParts>
  <Company>Marian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Kathryn A</dc:creator>
  <cp:lastModifiedBy>Thibodeau, Sarah R</cp:lastModifiedBy>
  <cp:revision>57</cp:revision>
  <cp:lastPrinted>2019-02-20T16:46:12Z</cp:lastPrinted>
  <dcterms:created xsi:type="dcterms:W3CDTF">2018-09-11T18:24:45Z</dcterms:created>
  <dcterms:modified xsi:type="dcterms:W3CDTF">2021-09-27T19:27:04Z</dcterms:modified>
</cp:coreProperties>
</file>