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5"/>
  </p:handoutMasterIdLst>
  <p:sldIdLst>
    <p:sldId id="257" r:id="rId2"/>
    <p:sldId id="259" r:id="rId3"/>
    <p:sldId id="260" r:id="rId4"/>
    <p:sldId id="261" r:id="rId5"/>
    <p:sldId id="312" r:id="rId6"/>
    <p:sldId id="313" r:id="rId7"/>
    <p:sldId id="263" r:id="rId8"/>
    <p:sldId id="264" r:id="rId9"/>
    <p:sldId id="266" r:id="rId10"/>
    <p:sldId id="267" r:id="rId11"/>
    <p:sldId id="272" r:id="rId12"/>
    <p:sldId id="268" r:id="rId13"/>
    <p:sldId id="269" r:id="rId14"/>
    <p:sldId id="271" r:id="rId15"/>
    <p:sldId id="27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84" r:id="rId29"/>
    <p:sldId id="292" r:id="rId30"/>
    <p:sldId id="293" r:id="rId31"/>
    <p:sldId id="294" r:id="rId32"/>
    <p:sldId id="300" r:id="rId33"/>
    <p:sldId id="295" r:id="rId34"/>
    <p:sldId id="286" r:id="rId35"/>
    <p:sldId id="301" r:id="rId36"/>
    <p:sldId id="302" r:id="rId37"/>
    <p:sldId id="304" r:id="rId38"/>
    <p:sldId id="306" r:id="rId39"/>
    <p:sldId id="307" r:id="rId40"/>
    <p:sldId id="308" r:id="rId41"/>
    <p:sldId id="310" r:id="rId42"/>
    <p:sldId id="311" r:id="rId43"/>
    <p:sldId id="290" r:id="rId4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30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AA9D47C-5634-40B3-9056-C46B91ED919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0DD94B57-3511-40FC-9D20-3BEFF1C73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704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56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75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9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66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90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17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75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91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25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84530-545E-4037-B0BE-916B172FDD9A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1B2A2-3DDD-4AC0-94E3-70D0BD61D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9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rthibodeau64@marianuniversity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N8S4CbzGXU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SCP 100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Sarah </a:t>
            </a:r>
            <a:r>
              <a:rPr lang="en-US" dirty="0" err="1"/>
              <a:t>Thibodeau</a:t>
            </a:r>
            <a:endParaRPr lang="en-US" dirty="0"/>
          </a:p>
          <a:p>
            <a:r>
              <a:rPr lang="en-US" dirty="0">
                <a:hlinkClick r:id="rId2"/>
              </a:rPr>
              <a:t>srthibodeau64@marianuniversity.edu</a:t>
            </a:r>
            <a:endParaRPr lang="en-US" dirty="0"/>
          </a:p>
          <a:p>
            <a:r>
              <a:rPr lang="en-US"/>
              <a:t>920-923-8096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694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Green Eggs and Ham</a:t>
            </a:r>
            <a:r>
              <a:rPr lang="en-US" dirty="0"/>
              <a:t> is shelved in the Curriculum Picture Books shelves under S496gr. To get more details, click on its title:</a:t>
            </a:r>
            <a:endParaRPr lang="en-US" i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98" y="2146300"/>
            <a:ext cx="8972747" cy="4610100"/>
          </a:xfrm>
        </p:spPr>
      </p:pic>
    </p:spTree>
    <p:extLst>
      <p:ext uri="{BB962C8B-B14F-4D97-AF65-F5344CB8AC3E}">
        <p14:creationId xmlns:p14="http://schemas.microsoft.com/office/powerpoint/2010/main" val="300102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1301"/>
            <a:ext cx="10515600" cy="1449388"/>
          </a:xfrm>
        </p:spPr>
        <p:txBody>
          <a:bodyPr>
            <a:normAutofit fontScale="90000"/>
          </a:bodyPr>
          <a:lstStyle/>
          <a:p>
            <a:r>
              <a:rPr lang="en-US" dirty="0"/>
              <a:t>You can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email</a:t>
            </a:r>
            <a:r>
              <a:rPr lang="en-US" dirty="0"/>
              <a:t> the info, </a:t>
            </a:r>
            <a:r>
              <a:rPr lang="en-US" dirty="0">
                <a:solidFill>
                  <a:srgbClr val="7030A0"/>
                </a:solidFill>
              </a:rPr>
              <a:t>save</a:t>
            </a:r>
            <a:r>
              <a:rPr lang="en-US" dirty="0"/>
              <a:t> it, </a:t>
            </a:r>
            <a:r>
              <a:rPr lang="en-US" dirty="0">
                <a:solidFill>
                  <a:srgbClr val="FF0000"/>
                </a:solidFill>
              </a:rPr>
              <a:t>format it for a bibliography </a:t>
            </a:r>
            <a:r>
              <a:rPr lang="en-US" dirty="0"/>
              <a:t>and get an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Internet link</a:t>
            </a:r>
            <a:r>
              <a:rPr lang="en-US" dirty="0"/>
              <a:t> to find it later: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08" y="1790700"/>
            <a:ext cx="11386563" cy="4762500"/>
          </a:xfrm>
        </p:spPr>
      </p:pic>
    </p:spTree>
    <p:extLst>
      <p:ext uri="{BB962C8B-B14F-4D97-AF65-F5344CB8AC3E}">
        <p14:creationId xmlns:p14="http://schemas.microsoft.com/office/powerpoint/2010/main" val="147354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Marian’s copy is Available, but if it was checked out, click on Place Hold to get it next: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658" y="1886631"/>
            <a:ext cx="8008684" cy="4504885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6779623" y="3892731"/>
            <a:ext cx="783771" cy="64008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9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3200"/>
            <a:ext cx="10515600" cy="1625600"/>
          </a:xfrm>
        </p:spPr>
        <p:txBody>
          <a:bodyPr>
            <a:normAutofit fontScale="90000"/>
          </a:bodyPr>
          <a:lstStyle/>
          <a:p>
            <a:r>
              <a:rPr lang="en-US" dirty="0"/>
              <a:t>You can request it from another library through Interlibrary Loan or scroll down to discover if your local library has a copy and check it out there: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497" y="2346325"/>
            <a:ext cx="5275005" cy="4351338"/>
          </a:xfrm>
        </p:spPr>
      </p:pic>
    </p:spTree>
    <p:extLst>
      <p:ext uri="{BB962C8B-B14F-4D97-AF65-F5344CB8AC3E}">
        <p14:creationId xmlns:p14="http://schemas.microsoft.com/office/powerpoint/2010/main" val="1296925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 find subject headings and other </a:t>
            </a:r>
            <a:r>
              <a:rPr lang="en-US" dirty="0" err="1"/>
              <a:t>details,click</a:t>
            </a:r>
            <a:r>
              <a:rPr lang="en-US" dirty="0"/>
              <a:t> on the item Title and look for the “Summary” and “Subjects” headings: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28837"/>
            <a:ext cx="10330543" cy="4598534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10800000">
            <a:off x="5643154" y="5329646"/>
            <a:ext cx="1188720" cy="73152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0800000">
            <a:off x="6605451" y="3600995"/>
            <a:ext cx="840378" cy="579119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049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Subject Headings link to other items with those topics, for instance: Food preferences or Eggs--Fiction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494" y="1422400"/>
            <a:ext cx="5787605" cy="5497800"/>
          </a:xfrm>
        </p:spPr>
      </p:pic>
    </p:spTree>
    <p:extLst>
      <p:ext uri="{BB962C8B-B14F-4D97-AF65-F5344CB8AC3E}">
        <p14:creationId xmlns:p14="http://schemas.microsoft.com/office/powerpoint/2010/main" val="1217591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for </a:t>
            </a:r>
            <a:r>
              <a:rPr lang="en-US" dirty="0">
                <a:solidFill>
                  <a:srgbClr val="FF0000"/>
                </a:solidFill>
              </a:rPr>
              <a:t>Food</a:t>
            </a:r>
            <a:r>
              <a:rPr lang="en-US" dirty="0"/>
              <a:t>. I also choose </a:t>
            </a:r>
            <a:r>
              <a:rPr lang="en-US" dirty="0">
                <a:solidFill>
                  <a:schemeClr val="accent6"/>
                </a:solidFill>
              </a:rPr>
              <a:t>Marian</a:t>
            </a:r>
            <a:r>
              <a:rPr lang="en-US" dirty="0">
                <a:solidFill>
                  <a:srgbClr val="7030A0"/>
                </a:solidFill>
              </a:rPr>
              <a:t>, Print Book</a:t>
            </a:r>
            <a:r>
              <a:rPr lang="en-US" dirty="0"/>
              <a:t>…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563" y="1825624"/>
            <a:ext cx="8486884" cy="4918075"/>
          </a:xfrm>
        </p:spPr>
      </p:pic>
    </p:spTree>
    <p:extLst>
      <p:ext uri="{BB962C8B-B14F-4D97-AF65-F5344CB8AC3E}">
        <p14:creationId xmlns:p14="http://schemas.microsoft.com/office/powerpoint/2010/main" val="1789560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Scroll down to see more facets including </a:t>
            </a:r>
            <a:r>
              <a:rPr lang="en-US" dirty="0">
                <a:solidFill>
                  <a:srgbClr val="FF0000"/>
                </a:solidFill>
              </a:rPr>
              <a:t>“Juvenile literature:”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" y="1825624"/>
            <a:ext cx="10001116" cy="4841875"/>
          </a:xfrm>
        </p:spPr>
      </p:pic>
    </p:spTree>
    <p:extLst>
      <p:ext uri="{BB962C8B-B14F-4D97-AF65-F5344CB8AC3E}">
        <p14:creationId xmlns:p14="http://schemas.microsoft.com/office/powerpoint/2010/main" val="3092235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225"/>
            <a:ext cx="10515600" cy="1325563"/>
          </a:xfrm>
        </p:spPr>
        <p:txBody>
          <a:bodyPr/>
          <a:lstStyle/>
          <a:p>
            <a:r>
              <a:rPr lang="en-US" dirty="0"/>
              <a:t>Find more books! Check the subject headings for other subjects or series to explore.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642" y="1601788"/>
            <a:ext cx="6575117" cy="5154611"/>
          </a:xfrm>
        </p:spPr>
      </p:pic>
    </p:spTree>
    <p:extLst>
      <p:ext uri="{BB962C8B-B14F-4D97-AF65-F5344CB8AC3E}">
        <p14:creationId xmlns:p14="http://schemas.microsoft.com/office/powerpoint/2010/main" val="986951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can also start the search in the Basic Search box: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353" y="1690688"/>
            <a:ext cx="6727756" cy="4900095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>
            <a:off x="7040880" y="3892731"/>
            <a:ext cx="365760" cy="744583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65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Library from Marian website: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007CDC-987C-D302-D016-B54009D8A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9211"/>
            <a:ext cx="12192000" cy="478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21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As desired, narrow the results. Examples: </a:t>
            </a:r>
            <a:r>
              <a:rPr lang="en-US" dirty="0">
                <a:solidFill>
                  <a:srgbClr val="00B050"/>
                </a:solidFill>
              </a:rPr>
              <a:t>Marian</a:t>
            </a:r>
            <a:r>
              <a:rPr lang="en-US" dirty="0"/>
              <a:t>, </a:t>
            </a:r>
            <a:r>
              <a:rPr lang="en-US" dirty="0">
                <a:solidFill>
                  <a:schemeClr val="accent5"/>
                </a:solidFill>
              </a:rPr>
              <a:t>Books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887" y="1690688"/>
            <a:ext cx="8625713" cy="4851963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2725782" y="4454434"/>
            <a:ext cx="418011" cy="143691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000103" y="6291943"/>
            <a:ext cx="418011" cy="143691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088674" y="2857024"/>
            <a:ext cx="418011" cy="143691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53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for books at Marian University. Includes </a:t>
            </a:r>
            <a:r>
              <a:rPr lang="en-US" dirty="0" err="1">
                <a:solidFill>
                  <a:schemeClr val="accent5"/>
                </a:solidFill>
              </a:rPr>
              <a:t>ebooks</a:t>
            </a:r>
            <a:r>
              <a:rPr lang="en-US" dirty="0"/>
              <a:t> and </a:t>
            </a:r>
            <a:r>
              <a:rPr lang="en-US" dirty="0">
                <a:solidFill>
                  <a:schemeClr val="accent6"/>
                </a:solidFill>
              </a:rPr>
              <a:t>print books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79" y="1690688"/>
            <a:ext cx="8876212" cy="499287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2216331" y="6139542"/>
            <a:ext cx="418011" cy="143691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098765" y="4310743"/>
            <a:ext cx="418011" cy="130628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93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Ebooks</a:t>
            </a:r>
            <a:r>
              <a:rPr lang="en-US" dirty="0"/>
              <a:t> can be read </a:t>
            </a:r>
            <a:r>
              <a:rPr lang="en-US" dirty="0">
                <a:solidFill>
                  <a:srgbClr val="FF0000"/>
                </a:solidFill>
              </a:rPr>
              <a:t>online</a:t>
            </a:r>
            <a:r>
              <a:rPr lang="en-US" dirty="0"/>
              <a:t> or individual chapters </a:t>
            </a:r>
            <a:r>
              <a:rPr lang="en-US" dirty="0">
                <a:solidFill>
                  <a:schemeClr val="accent5"/>
                </a:solidFill>
              </a:rPr>
              <a:t>saved or printed</a:t>
            </a:r>
            <a:r>
              <a:rPr lang="en-US" dirty="0"/>
              <a:t>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908" y="1825625"/>
            <a:ext cx="9448184" cy="4351338"/>
          </a:xfrm>
        </p:spPr>
      </p:pic>
    </p:spTree>
    <p:extLst>
      <p:ext uri="{BB962C8B-B14F-4D97-AF65-F5344CB8AC3E}">
        <p14:creationId xmlns:p14="http://schemas.microsoft.com/office/powerpoint/2010/main" val="4278259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Library items are shelved by Dewey call numbers (except picture books):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00" y="1825625"/>
            <a:ext cx="5333080" cy="4967300"/>
          </a:xfrm>
        </p:spPr>
      </p:pic>
    </p:spTree>
    <p:extLst>
      <p:ext uri="{BB962C8B-B14F-4D97-AF65-F5344CB8AC3E}">
        <p14:creationId xmlns:p14="http://schemas.microsoft.com/office/powerpoint/2010/main" val="3119063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162176"/>
          </a:xfrm>
        </p:spPr>
        <p:txBody>
          <a:bodyPr>
            <a:normAutofit fontScale="90000"/>
          </a:bodyPr>
          <a:lstStyle/>
          <a:p>
            <a:r>
              <a:rPr lang="en-US" dirty="0"/>
              <a:t>Dewey call numbers assign numbers to different topics. Library materials are then arranged by those call numbers so it is easier to find items by subject: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500" y="2209801"/>
            <a:ext cx="5483109" cy="4546600"/>
          </a:xfrm>
        </p:spPr>
      </p:pic>
    </p:spTree>
    <p:extLst>
      <p:ext uri="{BB962C8B-B14F-4D97-AF65-F5344CB8AC3E}">
        <p14:creationId xmlns:p14="http://schemas.microsoft.com/office/powerpoint/2010/main" val="1701001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70840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Dewey 600s:</a:t>
            </a:r>
            <a:br>
              <a:rPr lang="en-US" sz="4000" dirty="0"/>
            </a:br>
            <a:r>
              <a:rPr lang="en-US" sz="4000" dirty="0"/>
              <a:t>The Dewey Decimal System then assigns ever longer decimal numbers to sub-topics.</a:t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2" b="99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77333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Circulating is the book section in the middle of the library, 641.3 is the Dewey number, .T166 indicates the author begins with the letter “T:”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568" y="2336800"/>
            <a:ext cx="8737632" cy="4001802"/>
          </a:xfrm>
        </p:spPr>
      </p:pic>
    </p:spTree>
    <p:extLst>
      <p:ext uri="{BB962C8B-B14F-4D97-AF65-F5344CB8AC3E}">
        <p14:creationId xmlns:p14="http://schemas.microsoft.com/office/powerpoint/2010/main" val="1616571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Throughout the Library, call number 641 is for food!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89100"/>
            <a:ext cx="9701627" cy="5168900"/>
          </a:xfrm>
        </p:spPr>
      </p:pic>
    </p:spTree>
    <p:extLst>
      <p:ext uri="{BB962C8B-B14F-4D97-AF65-F5344CB8AC3E}">
        <p14:creationId xmlns:p14="http://schemas.microsoft.com/office/powerpoint/2010/main" val="1066740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Marian Library areas include: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Picture Books (outside wall near front door)</a:t>
            </a:r>
          </a:p>
          <a:p>
            <a:r>
              <a:rPr lang="en-US" dirty="0"/>
              <a:t>Curriculum books (outside wall further west)</a:t>
            </a:r>
          </a:p>
          <a:p>
            <a:r>
              <a:rPr lang="en-US" dirty="0"/>
              <a:t>Curriculum High School (west side of library near computers </a:t>
            </a:r>
            <a:r>
              <a:rPr lang="en-US"/>
              <a:t>on wall)</a:t>
            </a:r>
            <a:endParaRPr lang="en-US" dirty="0"/>
          </a:p>
          <a:p>
            <a:r>
              <a:rPr lang="en-US" dirty="0"/>
              <a:t>Circulating (shelves in center of library)</a:t>
            </a:r>
          </a:p>
          <a:p>
            <a:r>
              <a:rPr lang="en-US" dirty="0"/>
              <a:t>Reference (east and south outside wall)</a:t>
            </a:r>
          </a:p>
          <a:p>
            <a:r>
              <a:rPr lang="en-US" dirty="0"/>
              <a:t>DVDs and CDs (shelves near circulation desk)</a:t>
            </a:r>
          </a:p>
          <a:p>
            <a:r>
              <a:rPr lang="en-US" dirty="0"/>
              <a:t>Oversize (large books on east side near study tables)</a:t>
            </a:r>
          </a:p>
          <a:p>
            <a:r>
              <a:rPr lang="en-US" dirty="0"/>
              <a:t>Games and Magazines/Journals (near north side comfy chairs)</a:t>
            </a:r>
          </a:p>
        </p:txBody>
      </p:sp>
    </p:spTree>
    <p:extLst>
      <p:ext uri="{BB962C8B-B14F-4D97-AF65-F5344CB8AC3E}">
        <p14:creationId xmlns:p14="http://schemas.microsoft.com/office/powerpoint/2010/main" val="18518800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Search Library Box also can find articles: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240" y="2002443"/>
            <a:ext cx="7247709" cy="407683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844937" y="4114800"/>
            <a:ext cx="1789612" cy="9274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2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</a:t>
            </a:r>
            <a:r>
              <a:rPr lang="en-US" dirty="0" err="1"/>
              <a:t>MyMarian</a:t>
            </a:r>
            <a:r>
              <a:rPr lang="en-US" dirty="0"/>
              <a:t>, click on Cardinal Meyer Library under Education Resources: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18881C4-D51C-40CD-89C7-AABE2CBFD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61" y="1532327"/>
            <a:ext cx="9051926" cy="509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Oval 3">
            <a:extLst>
              <a:ext uri="{FF2B5EF4-FFF2-40B4-BE49-F238E27FC236}">
                <a16:creationId xmlns:a16="http://schemas.microsoft.com/office/drawing/2014/main" id="{3151B84E-6CB0-4B57-B7D2-718FB1FF6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499" y="4866077"/>
            <a:ext cx="1238250" cy="274638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259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Click on the Article box to narrow from 5,628,725 total items to 3,526,157 articles only: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463" y="2359025"/>
            <a:ext cx="7397274" cy="4351338"/>
          </a:xfrm>
        </p:spPr>
      </p:pic>
    </p:spTree>
    <p:extLst>
      <p:ext uri="{BB962C8B-B14F-4D97-AF65-F5344CB8AC3E}">
        <p14:creationId xmlns:p14="http://schemas.microsoft.com/office/powerpoint/2010/main" val="699285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“Peer reviewed” to narrow from 3,527,167 articles 2,369,395: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0" y="1825625"/>
            <a:ext cx="5315592" cy="4881398"/>
          </a:xfrm>
        </p:spPr>
      </p:pic>
    </p:spTree>
    <p:extLst>
      <p:ext uri="{BB962C8B-B14F-4D97-AF65-F5344CB8AC3E}">
        <p14:creationId xmlns:p14="http://schemas.microsoft.com/office/powerpoint/2010/main" val="3909219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scholarly or peer reviewed article?</a:t>
            </a:r>
          </a:p>
        </p:txBody>
      </p:sp>
      <p:pic>
        <p:nvPicPr>
          <p:cNvPr id="6" name="tN8S4CbzGXU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0" y="271462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1632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375"/>
          </a:xfrm>
        </p:spPr>
        <p:txBody>
          <a:bodyPr/>
          <a:lstStyle/>
          <a:p>
            <a:r>
              <a:rPr lang="en-US" dirty="0"/>
              <a:t>Knowledge cycle: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300" y="876300"/>
            <a:ext cx="6070789" cy="5981700"/>
          </a:xfrm>
        </p:spPr>
      </p:pic>
    </p:spTree>
    <p:extLst>
      <p:ext uri="{BB962C8B-B14F-4D97-AF65-F5344CB8AC3E}">
        <p14:creationId xmlns:p14="http://schemas.microsoft.com/office/powerpoint/2010/main" val="3051302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search individual databases: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5A40AA-8BC3-C621-7C90-72293F318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7667"/>
            <a:ext cx="12192000" cy="368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572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a database according to the subject—ask a librarian for more help!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625" y="1690488"/>
            <a:ext cx="7898750" cy="51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700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Search Premier provides articles useful for most subjects: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625" y="1690488"/>
            <a:ext cx="7898750" cy="5167512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2481943" y="3553097"/>
            <a:ext cx="770708" cy="27432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936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Enter keywords into search boxes and choose “All Text” from the drop down menu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1AA40D-3321-DE1D-9C58-E62B4A49A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90" y="1690688"/>
            <a:ext cx="11087819" cy="47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82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Narrow results more by adding more terms, limited to peer reviewed only…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DA3365-477E-69F5-A644-B7B843D5C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1675"/>
            <a:ext cx="12192000" cy="46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753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Articles will have a PDF, Online Full Text or Interlibrary loan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A9AF48-513B-420A-0B70-ABA3429EF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05" y="1709093"/>
            <a:ext cx="10777268" cy="478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59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Search the library catalog for </a:t>
            </a:r>
            <a:r>
              <a:rPr lang="en-US" dirty="0" err="1"/>
              <a:t>books,ebooks</a:t>
            </a:r>
            <a:r>
              <a:rPr lang="en-US" dirty="0"/>
              <a:t>, articles, and other library materials: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5B6857-D1E7-5207-B86B-EFF8E64B7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9162"/>
            <a:ext cx="12192000" cy="472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6080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Articles can be shared, downloaded, and printed using the icons on the top right.  You can also search within the article for keywords or have the article read to you.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2DC5822-57FB-42EF-B04B-C67520E70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9051925" cy="509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Oval 3">
            <a:extLst>
              <a:ext uri="{FF2B5EF4-FFF2-40B4-BE49-F238E27FC236}">
                <a16:creationId xmlns:a16="http://schemas.microsoft.com/office/drawing/2014/main" id="{B48D97A2-DBBD-432E-9652-59D6EFEA4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4600" y="2290763"/>
            <a:ext cx="2295525" cy="274638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313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“Cite” icon to change to APA format, the icon is the quote mark on top right: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E987490-A593-47CA-AD4F-41461C0B2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65300"/>
            <a:ext cx="9051926" cy="509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6" name="Oval 3">
            <a:extLst>
              <a:ext uri="{FF2B5EF4-FFF2-40B4-BE49-F238E27FC236}">
                <a16:creationId xmlns:a16="http://schemas.microsoft.com/office/drawing/2014/main" id="{74233B2A-4B0E-4A57-8FFC-71632E47C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400" y="5197723"/>
            <a:ext cx="2641600" cy="114776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99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365125"/>
            <a:ext cx="10642600" cy="2073275"/>
          </a:xfrm>
        </p:spPr>
        <p:txBody>
          <a:bodyPr>
            <a:normAutofit/>
          </a:bodyPr>
          <a:lstStyle/>
          <a:p>
            <a:r>
              <a:rPr lang="en-US" dirty="0"/>
              <a:t>If more articles are needed, re-do the search by combining </a:t>
            </a:r>
            <a:r>
              <a:rPr lang="en-US" dirty="0" err="1"/>
              <a:t>Ebsco</a:t>
            </a:r>
            <a:r>
              <a:rPr lang="en-US" dirty="0"/>
              <a:t> databases into one search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56007EFF-6D86-4EE2-ACEC-FB23A03CE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72" y="2535063"/>
            <a:ext cx="6378575" cy="358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" name="Oval 5">
            <a:extLst>
              <a:ext uri="{FF2B5EF4-FFF2-40B4-BE49-F238E27FC236}">
                <a16:creationId xmlns:a16="http://schemas.microsoft.com/office/drawing/2014/main" id="{03CB7A39-3E97-4BBE-B2CC-CD274AA42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8547" y="3074813"/>
            <a:ext cx="1027113" cy="2540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4" name="Picture 6">
            <a:extLst>
              <a:ext uri="{FF2B5EF4-FFF2-40B4-BE49-F238E27FC236}">
                <a16:creationId xmlns:a16="http://schemas.microsoft.com/office/drawing/2014/main" id="{0DF236C0-A923-4AAB-B691-DE68F0B6A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192" y="2308560"/>
            <a:ext cx="4039023" cy="3814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6753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Any Questions?</a:t>
            </a:r>
            <a:br>
              <a:rPr lang="en-US" dirty="0"/>
            </a:br>
            <a:r>
              <a:rPr lang="en-US" dirty="0"/>
              <a:t>Ask a library </a:t>
            </a:r>
            <a:r>
              <a:rPr lang="en-US"/>
              <a:t>staff member!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289" y="1800296"/>
            <a:ext cx="9425642" cy="485292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498080" y="4454435"/>
            <a:ext cx="2560320" cy="13324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28875"/>
          </a:xfrm>
        </p:spPr>
        <p:txBody>
          <a:bodyPr/>
          <a:lstStyle/>
          <a:p>
            <a:r>
              <a:rPr lang="en-US" dirty="0"/>
              <a:t>Some faculty place virtual or physical library materials on reserve. Reserve items are kept at the front circulation desk.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13760"/>
            <a:ext cx="10515600" cy="975067"/>
          </a:xfrm>
        </p:spPr>
      </p:pic>
    </p:spTree>
    <p:extLst>
      <p:ext uri="{BB962C8B-B14F-4D97-AF65-F5344CB8AC3E}">
        <p14:creationId xmlns:p14="http://schemas.microsoft.com/office/powerpoint/2010/main" val="122532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Reserve books (often only for 2 hours, library use only)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80" y="1143000"/>
            <a:ext cx="5133162" cy="5587999"/>
          </a:xfrm>
        </p:spPr>
      </p:pic>
    </p:spTree>
    <p:extLst>
      <p:ext uri="{BB962C8B-B14F-4D97-AF65-F5344CB8AC3E}">
        <p14:creationId xmlns:p14="http://schemas.microsoft.com/office/powerpoint/2010/main" val="971351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find a book: type in title words, author words, or keywords. Click “Search”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17" y="1825624"/>
            <a:ext cx="9805203" cy="4867275"/>
          </a:xfrm>
        </p:spPr>
      </p:pic>
    </p:spTree>
    <p:extLst>
      <p:ext uri="{BB962C8B-B14F-4D97-AF65-F5344CB8AC3E}">
        <p14:creationId xmlns:p14="http://schemas.microsoft.com/office/powerpoint/2010/main" val="3316271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include all libraries and all formats (books, DVDs, games…)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79" y="1690688"/>
            <a:ext cx="9841646" cy="5167312"/>
          </a:xfrm>
        </p:spPr>
      </p:pic>
    </p:spTree>
    <p:extLst>
      <p:ext uri="{BB962C8B-B14F-4D97-AF65-F5344CB8AC3E}">
        <p14:creationId xmlns:p14="http://schemas.microsoft.com/office/powerpoint/2010/main" val="271515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Limit to just Marian University and Format (such as Books) as needed. Marian owns the book!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87" y="1952624"/>
            <a:ext cx="8352691" cy="4740275"/>
          </a:xfrm>
        </p:spPr>
      </p:pic>
    </p:spTree>
    <p:extLst>
      <p:ext uri="{BB962C8B-B14F-4D97-AF65-F5344CB8AC3E}">
        <p14:creationId xmlns:p14="http://schemas.microsoft.com/office/powerpoint/2010/main" val="1751263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3846</TotalTime>
  <Words>749</Words>
  <Application>Microsoft Office PowerPoint</Application>
  <PresentationFormat>Widescreen</PresentationFormat>
  <Paragraphs>54</Paragraphs>
  <Slides>43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SCP 100</vt:lpstr>
      <vt:lpstr>Click on Library from Marian website:</vt:lpstr>
      <vt:lpstr>From MyMarian, click on Cardinal Meyer Library under Education Resources:</vt:lpstr>
      <vt:lpstr>Search the library catalog for books,ebooks, articles, and other library materials:</vt:lpstr>
      <vt:lpstr>Some faculty place virtual or physical library materials on reserve. Reserve items are kept at the front circulation desk.</vt:lpstr>
      <vt:lpstr>Reserve books (often only for 2 hours, library use only)</vt:lpstr>
      <vt:lpstr>To find a book: type in title words, author words, or keywords. Click “Search”</vt:lpstr>
      <vt:lpstr>Results include all libraries and all formats (books, DVDs, games…)</vt:lpstr>
      <vt:lpstr>Limit to just Marian University and Format (such as Books) as needed. Marian owns the book!</vt:lpstr>
      <vt:lpstr>Green Eggs and Ham is shelved in the Curriculum Picture Books shelves under S496gr. To get more details, click on its title:</vt:lpstr>
      <vt:lpstr>You can email the info, save it, format it for a bibliography and get an Internet link to find it later:</vt:lpstr>
      <vt:lpstr>Marian’s copy is Available, but if it was checked out, click on Place Hold to get it next:</vt:lpstr>
      <vt:lpstr>You can request it from another library through Interlibrary Loan or scroll down to discover if your local library has a copy and check it out there:</vt:lpstr>
      <vt:lpstr>To find subject headings and other details,click on the item Title and look for the “Summary” and “Subjects” headings:</vt:lpstr>
      <vt:lpstr>Subject Headings link to other items with those topics, for instance: Food preferences or Eggs--Fiction</vt:lpstr>
      <vt:lpstr>Results for Food. I also choose Marian, Print Book… </vt:lpstr>
      <vt:lpstr>Scroll down to see more facets including “Juvenile literature:”</vt:lpstr>
      <vt:lpstr>Find more books! Check the subject headings for other subjects or series to explore.</vt:lpstr>
      <vt:lpstr>You can also start the search in the Basic Search box:</vt:lpstr>
      <vt:lpstr>As desired, narrow the results. Examples: Marian, Books</vt:lpstr>
      <vt:lpstr>Results for books at Marian University. Includes ebooks and print books.</vt:lpstr>
      <vt:lpstr>Ebooks can be read online or individual chapters saved or printed:</vt:lpstr>
      <vt:lpstr>Library items are shelved by Dewey call numbers (except picture books):</vt:lpstr>
      <vt:lpstr>Dewey call numbers assign numbers to different topics. Library materials are then arranged by those call numbers so it is easier to find items by subject:</vt:lpstr>
      <vt:lpstr>Dewey 600s: The Dewey Decimal System then assigns ever longer decimal numbers to sub-topics. </vt:lpstr>
      <vt:lpstr>Circulating is the book section in the middle of the library, 641.3 is the Dewey number, .T166 indicates the author begins with the letter “T:”</vt:lpstr>
      <vt:lpstr>Throughout the Library, call number 641 is for food!</vt:lpstr>
      <vt:lpstr>Marian Library areas include:</vt:lpstr>
      <vt:lpstr>Search Library Box also can find articles:</vt:lpstr>
      <vt:lpstr>Click on the Article box to narrow from 5,628,725 total items to 3,526,157 articles only:</vt:lpstr>
      <vt:lpstr>Click on “Peer reviewed” to narrow from 3,527,167 articles 2,369,395:</vt:lpstr>
      <vt:lpstr>What is a scholarly or peer reviewed article?</vt:lpstr>
      <vt:lpstr>Knowledge cycle:</vt:lpstr>
      <vt:lpstr>To search individual databases:</vt:lpstr>
      <vt:lpstr>Choose a database according to the subject—ask a librarian for more help!</vt:lpstr>
      <vt:lpstr>Academic Search Premier provides articles useful for most subjects:</vt:lpstr>
      <vt:lpstr>Enter keywords into search boxes and choose “All Text” from the drop down menu</vt:lpstr>
      <vt:lpstr>Narrow results more by adding more terms, limited to peer reviewed only…</vt:lpstr>
      <vt:lpstr>Articles will have a PDF, Online Full Text or Interlibrary loan </vt:lpstr>
      <vt:lpstr>Articles can be shared, downloaded, and printed using the icons on the top right.  You can also search within the article for keywords or have the article read to you.</vt:lpstr>
      <vt:lpstr>Use “Cite” icon to change to APA format, the icon is the quote mark on top right:</vt:lpstr>
      <vt:lpstr>If more articles are needed, re-do the search by combining Ebsco databases into one search</vt:lpstr>
      <vt:lpstr>Any Questions? Ask a library staff member!</vt:lpstr>
    </vt:vector>
  </TitlesOfParts>
  <Company>Marian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Johnston, Kathryn A</dc:creator>
  <cp:lastModifiedBy>Thibodeau, Sarah R</cp:lastModifiedBy>
  <cp:revision>62</cp:revision>
  <cp:lastPrinted>2019-02-20T16:46:12Z</cp:lastPrinted>
  <dcterms:created xsi:type="dcterms:W3CDTF">2018-09-11T18:24:45Z</dcterms:created>
  <dcterms:modified xsi:type="dcterms:W3CDTF">2026-07-13T15:37:37Z</dcterms:modified>
</cp:coreProperties>
</file>