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840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8" r:id="rId6"/>
    <p:sldId id="267" r:id="rId7"/>
    <p:sldId id="270" r:id="rId8"/>
    <p:sldId id="273" r:id="rId9"/>
    <p:sldId id="274" r:id="rId10"/>
    <p:sldId id="275" r:id="rId11"/>
    <p:sldId id="276" r:id="rId12"/>
    <p:sldId id="262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B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A259BEA-82BC-4476-91F2-380E77DBAD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DE9C3-2AB8-44E5-BCFE-5DD42DFC56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7858F-6309-4F09-BEA0-6CBF97E55806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1B971B-9BC3-41DB-91DC-F03F5C808D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720E-F4E2-435B-A885-9194BA3026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8AE00-5498-4F06-8655-F21703489B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42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F53C5D-CD12-6D4C-A980-0612968271E2}" type="datetimeFigureOut">
              <a:rPr lang="en-US" smtClean="0"/>
              <a:t>6/5/2023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F167F0-0840-1348-BFE4-C6298BBC06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904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2000"/>
                  <a:hueMod val="108000"/>
                  <a:satMod val="164000"/>
                  <a:lumMod val="69000"/>
                </a:schemeClr>
                <a:schemeClr val="dk2">
                  <a:tint val="96000"/>
                  <a:hueMod val="90000"/>
                  <a:satMod val="130000"/>
                  <a:lumMod val="134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/>
          <p:cNvSpPr/>
          <p:nvPr/>
        </p:nvSpPr>
        <p:spPr>
          <a:xfrm>
            <a:off x="322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/>
          <p:cNvSpPr/>
          <p:nvPr/>
        </p:nvSpPr>
        <p:spPr>
          <a:xfrm>
            <a:off x="175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/>
          <p:cNvSpPr/>
          <p:nvPr/>
        </p:nvSpPr>
        <p:spPr>
          <a:xfrm>
            <a:off x="7999412" y="-2373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noProof="0" dirty="0"/>
          </a:p>
        </p:txBody>
      </p:sp>
      <p:sp>
        <p:nvSpPr>
          <p:cNvPr id="15" name="Oval 14"/>
          <p:cNvSpPr/>
          <p:nvPr/>
        </p:nvSpPr>
        <p:spPr>
          <a:xfrm>
            <a:off x="8609012" y="5874054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Freeform 5"/>
          <p:cNvSpPr>
            <a:spLocks noEditPoints="1"/>
          </p:cNvSpPr>
          <p:nvPr/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75D0B1B9-C7DF-F64A-B488-12B3D5090923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7273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215A5A73-8E13-4E38-8362-0A09BA944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8861" y="478881"/>
            <a:ext cx="5582675" cy="5908526"/>
          </a:xfrm>
          <a:custGeom>
            <a:avLst/>
            <a:gdLst>
              <a:gd name="connsiteX0" fmla="*/ 10816 w 5582675"/>
              <a:gd name="connsiteY0" fmla="*/ 0 h 5908526"/>
              <a:gd name="connsiteX1" fmla="*/ 5582675 w 5582675"/>
              <a:gd name="connsiteY1" fmla="*/ 0 h 5908526"/>
              <a:gd name="connsiteX2" fmla="*/ 5582675 w 5582675"/>
              <a:gd name="connsiteY2" fmla="*/ 5908526 h 5908526"/>
              <a:gd name="connsiteX3" fmla="*/ 0 w 5582675"/>
              <a:gd name="connsiteY3" fmla="*/ 5908526 h 5908526"/>
              <a:gd name="connsiteX4" fmla="*/ 30693 w 5582675"/>
              <a:gd name="connsiteY4" fmla="*/ 5722836 h 5908526"/>
              <a:gd name="connsiteX5" fmla="*/ 223682 w 5582675"/>
              <a:gd name="connsiteY5" fmla="*/ 2921544 h 5908526"/>
              <a:gd name="connsiteX6" fmla="*/ 30693 w 5582675"/>
              <a:gd name="connsiteY6" fmla="*/ 120253 h 590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82675" h="5908526">
                <a:moveTo>
                  <a:pt x="10816" y="0"/>
                </a:moveTo>
                <a:lnTo>
                  <a:pt x="5582675" y="0"/>
                </a:lnTo>
                <a:lnTo>
                  <a:pt x="5582675" y="5908526"/>
                </a:lnTo>
                <a:lnTo>
                  <a:pt x="0" y="5908526"/>
                </a:lnTo>
                <a:lnTo>
                  <a:pt x="30693" y="5722836"/>
                </a:lnTo>
                <a:cubicBezTo>
                  <a:pt x="153771" y="4890115"/>
                  <a:pt x="223682" y="3935837"/>
                  <a:pt x="223682" y="2921544"/>
                </a:cubicBezTo>
                <a:cubicBezTo>
                  <a:pt x="223682" y="1907252"/>
                  <a:pt x="153771" y="952973"/>
                  <a:pt x="30693" y="120253"/>
                </a:cubicBezTo>
                <a:close/>
              </a:path>
            </a:pathLst>
          </a:custGeom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83431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50BDD93-02DA-4B21-9556-FA8B9894F9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8861" y="478880"/>
            <a:ext cx="5582675" cy="5900239"/>
          </a:xfrm>
          <a:custGeom>
            <a:avLst/>
            <a:gdLst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0 w 5582675"/>
              <a:gd name="connsiteY4" fmla="*/ 0 h 5900239"/>
              <a:gd name="connsiteX0" fmla="*/ 3501 w 5586176"/>
              <a:gd name="connsiteY0" fmla="*/ 0 h 5900239"/>
              <a:gd name="connsiteX1" fmla="*/ 5586176 w 5586176"/>
              <a:gd name="connsiteY1" fmla="*/ 0 h 5900239"/>
              <a:gd name="connsiteX2" fmla="*/ 5586176 w 5586176"/>
              <a:gd name="connsiteY2" fmla="*/ 5900239 h 5900239"/>
              <a:gd name="connsiteX3" fmla="*/ 3501 w 5586176"/>
              <a:gd name="connsiteY3" fmla="*/ 5900239 h 5900239"/>
              <a:gd name="connsiteX4" fmla="*/ 0 w 5586176"/>
              <a:gd name="connsiteY4" fmla="*/ 3615600 h 5900239"/>
              <a:gd name="connsiteX5" fmla="*/ 3501 w 5586176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0 w 5582675"/>
              <a:gd name="connsiteY5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117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62539 w 5582675"/>
              <a:gd name="connsiteY5" fmla="*/ 23740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220019 w 5582675"/>
              <a:gd name="connsiteY4" fmla="*/ 3442880 h 5900239"/>
              <a:gd name="connsiteX5" fmla="*/ 47299 w 5582675"/>
              <a:gd name="connsiteY5" fmla="*/ 247560 h 5900239"/>
              <a:gd name="connsiteX6" fmla="*/ 0 w 5582675"/>
              <a:gd name="connsiteY6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1173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52379 w 5582675"/>
              <a:gd name="connsiteY4" fmla="*/ 5647600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  <a:gd name="connsiteX0" fmla="*/ 0 w 5582675"/>
              <a:gd name="connsiteY0" fmla="*/ 0 h 5900239"/>
              <a:gd name="connsiteX1" fmla="*/ 5582675 w 5582675"/>
              <a:gd name="connsiteY1" fmla="*/ 0 h 5900239"/>
              <a:gd name="connsiteX2" fmla="*/ 5582675 w 5582675"/>
              <a:gd name="connsiteY2" fmla="*/ 5900239 h 5900239"/>
              <a:gd name="connsiteX3" fmla="*/ 0 w 5582675"/>
              <a:gd name="connsiteY3" fmla="*/ 5900239 h 5900239"/>
              <a:gd name="connsiteX4" fmla="*/ 42854 w 5582675"/>
              <a:gd name="connsiteY4" fmla="*/ 5653315 h 5900239"/>
              <a:gd name="connsiteX5" fmla="*/ 220019 w 5582675"/>
              <a:gd name="connsiteY5" fmla="*/ 3442880 h 5900239"/>
              <a:gd name="connsiteX6" fmla="*/ 47299 w 5582675"/>
              <a:gd name="connsiteY6" fmla="*/ 247560 h 5900239"/>
              <a:gd name="connsiteX7" fmla="*/ 0 w 5582675"/>
              <a:gd name="connsiteY7" fmla="*/ 0 h 5900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82675" h="5900239">
                <a:moveTo>
                  <a:pt x="0" y="0"/>
                </a:moveTo>
                <a:lnTo>
                  <a:pt x="5582675" y="0"/>
                </a:lnTo>
                <a:lnTo>
                  <a:pt x="5582675" y="5900239"/>
                </a:lnTo>
                <a:lnTo>
                  <a:pt x="0" y="5900239"/>
                </a:lnTo>
                <a:cubicBezTo>
                  <a:pt x="14285" y="5817931"/>
                  <a:pt x="34284" y="5741338"/>
                  <a:pt x="42854" y="5653315"/>
                </a:cubicBezTo>
                <a:cubicBezTo>
                  <a:pt x="145724" y="4908883"/>
                  <a:pt x="181919" y="4332092"/>
                  <a:pt x="220019" y="3442880"/>
                </a:cubicBezTo>
                <a:cubicBezTo>
                  <a:pt x="221712" y="2333747"/>
                  <a:pt x="182766" y="1285573"/>
                  <a:pt x="47299" y="24756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23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A5200-74F0-9445-8847-A53AA9C11C7B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9773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17C1C-DA5E-F743-826B-CB70C940D4E6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7171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10E4C-E478-1D40-94DF-17D7429B053A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599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26480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061-1D22-724D-9508-7BAEAF287353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5C1B7F-CD73-441E-89FC-46AA9E8B51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4150" y="2406650"/>
            <a:ext cx="8663700" cy="34776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297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05E0F-8980-D24A-B2F9-0C7A13C6A6DE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1922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41EE2-1449-2741-9D08-61623EFC2A0E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36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F7560-49B8-714F-A7F1-D946D3E64C23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081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9237C-03C9-D843-906B-96D98C6B2D61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957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llets as Icons 5X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480622-FB8F-493B-9965-971B07D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92913" y="1748812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2C5BC223-8B87-4685-A901-71B07847E4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92913" y="256115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1AE3DDF2-FC22-4381-9763-408FEF964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2913" y="3373501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170A2BF-28BF-4B27-B92D-B1423601B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92913" y="4185846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DB1D08C-9D26-4EC5-B935-D6A265A2A67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92913" y="4998190"/>
            <a:ext cx="3852000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0">
            <a:solidFill>
              <a:schemeClr val="accent6"/>
            </a:solidFill>
          </a:ln>
        </p:spPr>
        <p:txBody>
          <a:bodyPr anchor="ctr">
            <a:normAutofit/>
          </a:bodyPr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Text Item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BD2BD-1F35-9841-A6BF-76BE540EE01F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DAF6ED-5E16-4D29-98B7-FB80DB3AAFE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70575" y="184050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8C305CB7-F303-430E-951A-7FC6F97062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70575" y="265284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84D427E5-ED69-4A46-A9B7-F4DC4466F3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0575" y="3465194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3DDA902F-61D6-4F1C-86C6-D1F5584AE8B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70575" y="4277539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D8B6871A-9C69-4437-A5AD-A0400BAF2C6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870575" y="5089882"/>
            <a:ext cx="536616" cy="536616"/>
          </a:xfr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100" i="1"/>
            </a:lvl1pPr>
          </a:lstStyle>
          <a:p>
            <a:r>
              <a:rPr lang="en-US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296259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B8ACAEC3-8D8C-3848-8630-7A0DFF3F6116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CC12BEA0-F502-0646-A370-7ECF194608D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58C6160-632A-B540-A7E5-81F40CEC1FE7}"/>
              </a:ext>
            </a:extLst>
          </p:cNvPr>
          <p:cNvSpPr>
            <a:spLocks noChangeAspect="1"/>
          </p:cNvSpPr>
          <p:nvPr userDrawn="1"/>
        </p:nvSpPr>
        <p:spPr>
          <a:xfrm>
            <a:off x="6287247" y="370677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B2FEBB6-C1E0-0D47-8CCC-05EE2F75659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2271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215E544-9553-AC42-B5C3-F7AE9AD6D815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6E934A-C634-DF4D-992A-6E01917693AD}"/>
              </a:ext>
            </a:extLst>
          </p:cNvPr>
          <p:cNvSpPr>
            <a:spLocks noChangeAspect="1"/>
          </p:cNvSpPr>
          <p:nvPr userDrawn="1"/>
        </p:nvSpPr>
        <p:spPr>
          <a:xfrm>
            <a:off x="6289119" y="799317"/>
            <a:ext cx="1261872" cy="12618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4F40A-5592-5744-BFD7-61B04D70BFE7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8E97E18E-0E31-B542-9578-D6E4DCD8468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7602DDF7-46BD-6045-BDB0-45F47B0B6A9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182046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6F73ED6-3B3B-5A45-912C-FCFD7D53593C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3702940"/>
            <a:ext cx="1261872" cy="12618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B5971407-B12A-EE45-895D-769807DFC76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865103" y="386983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215321-76D7-AD41-B779-DE347C617DB3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3706777"/>
            <a:ext cx="1261872" cy="12618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61684B2-1403-BD44-80B1-6A5C0D0A3C6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454143" y="387367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799317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799317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966213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965277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627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235" y="5258548"/>
            <a:ext cx="2325688" cy="7747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3254131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con Bullet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3B87B079-A5F0-D34B-90BD-17403B51EF47}"/>
              </a:ext>
            </a:extLst>
          </p:cNvPr>
          <p:cNvSpPr>
            <a:spLocks noChangeAspect="1"/>
          </p:cNvSpPr>
          <p:nvPr userDrawn="1"/>
        </p:nvSpPr>
        <p:spPr>
          <a:xfrm>
            <a:off x="8699143" y="2234226"/>
            <a:ext cx="1261872" cy="12618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7169BE7-153A-034D-B3C8-A226C22DE09C}"/>
              </a:ext>
            </a:extLst>
          </p:cNvPr>
          <p:cNvSpPr>
            <a:spLocks noChangeAspect="1"/>
          </p:cNvSpPr>
          <p:nvPr userDrawn="1"/>
        </p:nvSpPr>
        <p:spPr>
          <a:xfrm>
            <a:off x="6288183" y="2234226"/>
            <a:ext cx="1261872" cy="126187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604C6493-8619-1749-A32C-8C1C4E8753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54143" y="2401122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EE25A905-577F-154D-BA89-4F485EEBC4B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865103" y="2400186"/>
            <a:ext cx="929952" cy="929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F711-7020-994E-A797-D04033A0CF12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5627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67235" y="3785996"/>
            <a:ext cx="2325688" cy="150345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</p:spTree>
    <p:extLst>
      <p:ext uri="{BB962C8B-B14F-4D97-AF65-F5344CB8AC3E}">
        <p14:creationId xmlns:p14="http://schemas.microsoft.com/office/powerpoint/2010/main" val="246506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Icon Bullet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F625DE42-6A2A-D745-B1F8-2AF2793533BE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3981394"/>
            <a:ext cx="1042415" cy="104241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A87D37E3-62A9-1F44-8520-EBED16BF1C0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535100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5F8797D-AFBD-534A-AC82-DE2B7BAECE83}"/>
              </a:ext>
            </a:extLst>
          </p:cNvPr>
          <p:cNvSpPr>
            <a:spLocks noChangeAspect="1"/>
          </p:cNvSpPr>
          <p:nvPr userDrawn="1"/>
        </p:nvSpPr>
        <p:spPr>
          <a:xfrm>
            <a:off x="8404601" y="1932281"/>
            <a:ext cx="1042415" cy="104241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EFE809D2-16A3-B143-BC10-FEC397E62C6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535100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9677FD5-9A91-4866-B075-6DDE16433AC7}"/>
              </a:ext>
            </a:extLst>
          </p:cNvPr>
          <p:cNvGrpSpPr/>
          <p:nvPr userDrawn="1"/>
        </p:nvGrpSpPr>
        <p:grpSpPr>
          <a:xfrm>
            <a:off x="16303" y="0"/>
            <a:ext cx="12192000" cy="6858000"/>
            <a:chOff x="16303" y="6430358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236937" y="6430358"/>
              <a:ext cx="507801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 r="-14009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3144589" y="8256436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2233481" y="9232079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16303" y="6431945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287088"/>
            <a:ext cx="3438881" cy="2283824"/>
          </a:xfrm>
        </p:spPr>
        <p:txBody>
          <a:bodyPr anchor="ctr"/>
          <a:lstStyle>
            <a:lvl1pPr algn="l">
              <a:defRPr sz="2300" b="0" cap="none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69370-372E-0846-B090-5E6EF97A3B62}" type="datetime1">
              <a:rPr lang="en-US" noProof="0" smtClean="0"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ADD13A9-A8EA-4B1C-AE31-FE189E0E8B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9670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A2BAC124-81DA-4B8B-86CD-75C69A4D0D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19533" y="1840992"/>
            <a:ext cx="2095046" cy="1225056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B493D355-B592-4395-8255-D1D4FB1CF1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89670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0A496BB-AA13-44AE-AFA6-30D4ED5099E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19533" y="3891529"/>
            <a:ext cx="2095046" cy="1222144"/>
          </a:xfrm>
        </p:spPr>
        <p:txBody>
          <a:bodyPr anchor="ctr">
            <a:noAutofit/>
          </a:bodyPr>
          <a:lstStyle>
            <a:lvl1pPr marL="0" indent="0" algn="l">
              <a:buNone/>
              <a:defRPr sz="1200"/>
            </a:lvl1pPr>
          </a:lstStyle>
          <a:p>
            <a:pPr lvl="0"/>
            <a:r>
              <a:rPr lang="en-US" noProof="0"/>
              <a:t>Edit bullet description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963115-25B3-494B-9A13-AC92EFE94C09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1932281"/>
            <a:ext cx="1042415" cy="104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3C759269-D6E6-2B41-8BEE-8B5AFB809B6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01494" y="2074012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3E569D5-DC38-7C46-95CD-ACFBFBF591A2}"/>
              </a:ext>
            </a:extLst>
          </p:cNvPr>
          <p:cNvSpPr>
            <a:spLocks noChangeAspect="1"/>
          </p:cNvSpPr>
          <p:nvPr userDrawn="1"/>
        </p:nvSpPr>
        <p:spPr>
          <a:xfrm>
            <a:off x="5070995" y="3981394"/>
            <a:ext cx="1042415" cy="104241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E8396DFD-D667-2648-9BE4-6237690F799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201494" y="4123125"/>
            <a:ext cx="781417" cy="758952"/>
          </a:xfrm>
          <a:prstGeom prst="ellipse">
            <a:avLst/>
          </a:prstGeo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1200" i="1"/>
            </a:lvl1pPr>
          </a:lstStyle>
          <a:p>
            <a:r>
              <a:rPr lang="en-US" noProof="0" dirty="0"/>
              <a:t>Select Icon</a:t>
            </a:r>
          </a:p>
        </p:txBody>
      </p:sp>
    </p:spTree>
    <p:extLst>
      <p:ext uri="{BB962C8B-B14F-4D97-AF65-F5344CB8AC3E}">
        <p14:creationId xmlns:p14="http://schemas.microsoft.com/office/powerpoint/2010/main" val="292990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8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ACA6CA-E140-824D-8E8B-5CC5036BDBAE}" type="datetime1">
              <a:rPr lang="en-US" noProof="0" smtClean="0"/>
              <a:pPr/>
              <a:t>6/5/2023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endParaRPr lang="en-US" noProof="0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FF96B15-8338-45D5-A943-561235072D66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391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59" r:id="rId4"/>
    <p:sldLayoutId id="2147483860" r:id="rId5"/>
    <p:sldLayoutId id="2147483861" r:id="rId6"/>
    <p:sldLayoutId id="2147483862" r:id="rId7"/>
    <p:sldLayoutId id="2147483864" r:id="rId8"/>
    <p:sldLayoutId id="2147483863" r:id="rId9"/>
    <p:sldLayoutId id="2147483858" r:id="rId10"/>
    <p:sldLayoutId id="2147483865" r:id="rId11"/>
    <p:sldLayoutId id="2147483844" r:id="rId12"/>
    <p:sldLayoutId id="2147483845" r:id="rId13"/>
    <p:sldLayoutId id="2147483846" r:id="rId14"/>
    <p:sldLayoutId id="2147483866" r:id="rId15"/>
    <p:sldLayoutId id="2147483847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hyperlink" Target="mailto:refdesk@marianuniversity.ed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9B41E-FC51-4047-9C2D-7FA6782DAF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Information Literacy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>
                <a:solidFill>
                  <a:schemeClr val="bg1"/>
                </a:solidFill>
              </a:rPr>
              <a:t>Evaluating Resources)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2E989F-747B-4007-9C7A-A35E8B662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9029" y="558671"/>
            <a:ext cx="8825658" cy="86142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Marian University Cardinal </a:t>
            </a:r>
            <a:r>
              <a:rPr lang="en-US" dirty="0" err="1">
                <a:solidFill>
                  <a:schemeClr val="bg1"/>
                </a:solidFill>
              </a:rPr>
              <a:t>meyer</a:t>
            </a:r>
            <a:r>
              <a:rPr lang="en-US" dirty="0">
                <a:solidFill>
                  <a:schemeClr val="bg1"/>
                </a:solidFill>
              </a:rPr>
              <a:t> library</a:t>
            </a:r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169B79EA-9672-4AC7-956B-BE56DD17E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0942"/>
      </p:ext>
    </p:extLst>
  </p:cSld>
  <p:clrMapOvr>
    <a:masterClrMapping/>
  </p:clrMapOvr>
  <p:transition spd="slow" advTm="144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Ask a Librarian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480DAD-30FE-4C86-9C81-4956616689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anchor="t">
            <a:normAutofit/>
          </a:bodyPr>
          <a:lstStyle/>
          <a:p>
            <a:endParaRPr 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Desk: </a:t>
            </a:r>
          </a:p>
          <a:p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920-923-8096</a:t>
            </a:r>
          </a:p>
          <a:p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refdesk@marianuniversity.edu</a:t>
            </a:r>
            <a:endParaRPr 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C7400A-36B1-4369-A5FA-D28A107976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60"/>
    </mc:Choice>
    <mc:Fallback>
      <p:transition spd="slow" advTm="30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6B52-A20E-426B-B7E0-1B6AAB46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cover: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6469F-A292-4492-BAAB-2F581AD4AC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characteristics of scholarly and popular sources</a:t>
            </a:r>
          </a:p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0CAEE2-2C63-436A-B2D5-4E3D730819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67235" y="2351088"/>
            <a:ext cx="2325688" cy="774700"/>
          </a:xfrm>
        </p:spPr>
        <p:txBody>
          <a:bodyPr>
            <a:normAutofit/>
          </a:bodyPr>
          <a:lstStyle/>
          <a:p>
            <a:r>
              <a:rPr lang="en-US" dirty="0"/>
              <a:t>What is “peer review”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68D70ED-10B5-4BE6-AD26-6087054C33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Other types of research materials</a:t>
            </a:r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20DCE5B-BE86-496B-83B4-E1F188607D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CRAAP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198AB5-8BDA-AB41-9AEF-8516B23BB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2</a:t>
            </a:fld>
            <a:endParaRPr lang="en-US" dirty="0"/>
          </a:p>
        </p:txBody>
      </p:sp>
      <p:pic>
        <p:nvPicPr>
          <p:cNvPr id="1026" name="Picture 2" descr="2. Developing Assignments and Activities - Information Literacy in ENG2: An  Instructor Guide - Library Guides at Lehigh University">
            <a:extLst>
              <a:ext uri="{FF2B5EF4-FFF2-40B4-BE49-F238E27FC236}">
                <a16:creationId xmlns:a16="http://schemas.microsoft.com/office/drawing/2014/main" id="{1AF21020-354A-4B70-9744-7C603520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13" y="993527"/>
            <a:ext cx="890638" cy="8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er evaluation clip art - Clip Art Library">
            <a:extLst>
              <a:ext uri="{FF2B5EF4-FFF2-40B4-BE49-F238E27FC236}">
                <a16:creationId xmlns:a16="http://schemas.microsoft.com/office/drawing/2014/main" id="{5C2B04F1-E1F0-4C5E-B625-7D5F28F73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913" y="1082121"/>
            <a:ext cx="1031034" cy="68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ooks clipart. Free download transparent .PNG | Creazilla">
            <a:extLst>
              <a:ext uri="{FF2B5EF4-FFF2-40B4-BE49-F238E27FC236}">
                <a16:creationId xmlns:a16="http://schemas.microsoft.com/office/drawing/2014/main" id="{B296239B-5435-48E8-A3CF-C2172FE9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713" y="3869326"/>
            <a:ext cx="904367" cy="96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CRAAP? - CRAAP Test - LibGuides at Chattahoochee Valley Community  College">
            <a:extLst>
              <a:ext uri="{FF2B5EF4-FFF2-40B4-BE49-F238E27FC236}">
                <a16:creationId xmlns:a16="http://schemas.microsoft.com/office/drawing/2014/main" id="{BFD5A5E9-221E-407C-A449-448C4D122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895" y="3931357"/>
            <a:ext cx="904367" cy="8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A0B0E842-E588-42A7-AAE4-54B315E7AE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051326"/>
      </p:ext>
    </p:extLst>
  </p:cSld>
  <p:clrMapOvr>
    <a:masterClrMapping/>
  </p:clrMapOvr>
  <p:transition spd="med" advTm="1546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8" grpId="0" build="p"/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chemeClr val="bg1"/>
                </a:solidFill>
              </a:rPr>
              <a:t>Scholarly Sources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3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EC0AF2-A52D-47A4-83EB-EFDB17D9BFFC}"/>
              </a:ext>
            </a:extLst>
          </p:cNvPr>
          <p:cNvSpPr txBox="1"/>
          <p:nvPr/>
        </p:nvSpPr>
        <p:spPr>
          <a:xfrm>
            <a:off x="5143500" y="610136"/>
            <a:ext cx="520904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Purpose: to share research or scholarship with the academic community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Author: scholars/researchers; credentials/affiliations provided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Audience: scholars, researchers,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Review: editorial board made up of other scholars and researchers; some are peer-reviewed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Frequency: quarterly or semi-annually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Ads: minimal, usually only for scholarly products like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Examples: American Journal of Sociology, Journal of the American Medical Association, Journal of Clinical Psychology</a:t>
            </a:r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31A4732D-6F57-4AC3-A62E-93C46C006D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87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32"/>
    </mc:Choice>
    <mc:Fallback>
      <p:transition spd="slow" advTm="5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BB6A-049C-45E8-AC09-2F0B9BB2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look for in scholarly articles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2495D-630A-AF42-97CB-9B1D6372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4162771-49AD-4E55-91D1-C707072C2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116" y="2382630"/>
            <a:ext cx="3709027" cy="43152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526E10-7D17-4F60-9DF3-82FE288CB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2048" y="2521131"/>
            <a:ext cx="3764466" cy="414092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41527B3-CD53-4168-AB68-2C5EEB9D1EBC}"/>
              </a:ext>
            </a:extLst>
          </p:cNvPr>
          <p:cNvCxnSpPr>
            <a:cxnSpLocks/>
          </p:cNvCxnSpPr>
          <p:nvPr/>
        </p:nvCxnSpPr>
        <p:spPr>
          <a:xfrm>
            <a:off x="1372425" y="3526971"/>
            <a:ext cx="704569" cy="391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DC4C517-70F9-4E66-91D3-9B4D83315722}"/>
              </a:ext>
            </a:extLst>
          </p:cNvPr>
          <p:cNvSpPr txBox="1"/>
          <p:nvPr/>
        </p:nvSpPr>
        <p:spPr>
          <a:xfrm>
            <a:off x="266680" y="3244334"/>
            <a:ext cx="124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Abstract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300E7B-F9EA-4845-802D-CEF2B47897BB}"/>
              </a:ext>
            </a:extLst>
          </p:cNvPr>
          <p:cNvCxnSpPr>
            <a:cxnSpLocks/>
          </p:cNvCxnSpPr>
          <p:nvPr/>
        </p:nvCxnSpPr>
        <p:spPr>
          <a:xfrm>
            <a:off x="1163832" y="4981425"/>
            <a:ext cx="704569" cy="391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81D01AD-18E7-4D6B-A87C-F351C46C3759}"/>
              </a:ext>
            </a:extLst>
          </p:cNvPr>
          <p:cNvSpPr txBox="1"/>
          <p:nvPr/>
        </p:nvSpPr>
        <p:spPr>
          <a:xfrm>
            <a:off x="122988" y="4591594"/>
            <a:ext cx="1745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Introduction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7BFA90-1439-43B0-BFCD-EE6E716B81E1}"/>
              </a:ext>
            </a:extLst>
          </p:cNvPr>
          <p:cNvSpPr txBox="1"/>
          <p:nvPr/>
        </p:nvSpPr>
        <p:spPr>
          <a:xfrm>
            <a:off x="3449663" y="3046997"/>
            <a:ext cx="2646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Author w/professional affiliation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01FFB9E-2624-4696-A458-073BE27D2F17}"/>
              </a:ext>
            </a:extLst>
          </p:cNvPr>
          <p:cNvCxnSpPr>
            <a:cxnSpLocks/>
          </p:cNvCxnSpPr>
          <p:nvPr/>
        </p:nvCxnSpPr>
        <p:spPr>
          <a:xfrm flipH="1">
            <a:off x="2808926" y="3178965"/>
            <a:ext cx="653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69A09D9-04FE-4CA9-89D4-416F3D33670F}"/>
              </a:ext>
            </a:extLst>
          </p:cNvPr>
          <p:cNvSpPr txBox="1"/>
          <p:nvPr/>
        </p:nvSpPr>
        <p:spPr>
          <a:xfrm>
            <a:off x="8264470" y="2382630"/>
            <a:ext cx="171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Conclusion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A6A93F-706D-492F-8CFC-79E6E7C2B12D}"/>
              </a:ext>
            </a:extLst>
          </p:cNvPr>
          <p:cNvCxnSpPr>
            <a:cxnSpLocks/>
          </p:cNvCxnSpPr>
          <p:nvPr/>
        </p:nvCxnSpPr>
        <p:spPr>
          <a:xfrm flipH="1">
            <a:off x="7549636" y="2521131"/>
            <a:ext cx="653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AD22320-B942-44B0-91CF-E6C880F80AD0}"/>
              </a:ext>
            </a:extLst>
          </p:cNvPr>
          <p:cNvSpPr txBox="1"/>
          <p:nvPr/>
        </p:nvSpPr>
        <p:spPr>
          <a:xfrm>
            <a:off x="10352540" y="5983623"/>
            <a:ext cx="171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References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62EA3BB-E39D-43B7-8294-2F1D1CCC8587}"/>
              </a:ext>
            </a:extLst>
          </p:cNvPr>
          <p:cNvCxnSpPr>
            <a:cxnSpLocks/>
          </p:cNvCxnSpPr>
          <p:nvPr/>
        </p:nvCxnSpPr>
        <p:spPr>
          <a:xfrm flipH="1">
            <a:off x="10352540" y="6260623"/>
            <a:ext cx="653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5E77220-3490-40B8-8E52-7408382BB7DF}"/>
              </a:ext>
            </a:extLst>
          </p:cNvPr>
          <p:cNvCxnSpPr>
            <a:cxnSpLocks/>
          </p:cNvCxnSpPr>
          <p:nvPr/>
        </p:nvCxnSpPr>
        <p:spPr>
          <a:xfrm>
            <a:off x="1555903" y="6426086"/>
            <a:ext cx="6390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F0B470A5-29CC-49BD-A17B-C5E24D96B798}"/>
              </a:ext>
            </a:extLst>
          </p:cNvPr>
          <p:cNvSpPr txBox="1"/>
          <p:nvPr/>
        </p:nvSpPr>
        <p:spPr>
          <a:xfrm>
            <a:off x="481982" y="6286534"/>
            <a:ext cx="171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Publication</a:t>
            </a: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9C7D7256-467F-4BE7-8D49-B2DD9DCEB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6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904"/>
    </mc:Choice>
    <mc:Fallback>
      <p:transition spd="slow" advTm="46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chemeClr val="bg1"/>
                </a:solidFill>
              </a:rPr>
              <a:t>Popular Sources (newspapers and magazines)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5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EC0AF2-A52D-47A4-83EB-EFDB17D9BFFC}"/>
              </a:ext>
            </a:extLst>
          </p:cNvPr>
          <p:cNvSpPr txBox="1"/>
          <p:nvPr/>
        </p:nvSpPr>
        <p:spPr>
          <a:xfrm>
            <a:off x="5143500" y="610136"/>
            <a:ext cx="52090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Writers: staff writers, journalists, freelancers; usually not experts on the subject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Purpose: to inform, entertain, or elicit an emotional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Audience: general readers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Editorial process: articles evaluated for form and content by staff editors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Examples: Time; The Atlantic, Wall Street Journal, Ebony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B105D91-371B-461C-B5C0-B3961E7636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283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27"/>
    </mc:Choice>
    <mc:Fallback>
      <p:transition spd="slow" advTm="56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BB6A-049C-45E8-AC09-2F0B9BB2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to look for in popular articles	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C2495D-630A-AF42-97CB-9B1D63727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4D574-5E97-43FD-89F4-17EA828E2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01" y="2393830"/>
            <a:ext cx="3915231" cy="42812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17F6D2-4DF7-466D-B6D0-97725514EC10}"/>
              </a:ext>
            </a:extLst>
          </p:cNvPr>
          <p:cNvSpPr txBox="1"/>
          <p:nvPr/>
        </p:nvSpPr>
        <p:spPr>
          <a:xfrm>
            <a:off x="470401" y="3841734"/>
            <a:ext cx="1249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Abstract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DD6777-F604-4E92-A588-338377291716}"/>
              </a:ext>
            </a:extLst>
          </p:cNvPr>
          <p:cNvCxnSpPr>
            <a:cxnSpLocks/>
          </p:cNvCxnSpPr>
          <p:nvPr/>
        </p:nvCxnSpPr>
        <p:spPr>
          <a:xfrm>
            <a:off x="967477" y="4175246"/>
            <a:ext cx="704569" cy="391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741ADB8-9989-41F0-AC70-5C265CBA0807}"/>
              </a:ext>
            </a:extLst>
          </p:cNvPr>
          <p:cNvSpPr txBox="1"/>
          <p:nvPr/>
        </p:nvSpPr>
        <p:spPr>
          <a:xfrm>
            <a:off x="94771" y="5013970"/>
            <a:ext cx="1249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No Introduction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DF15719-EC07-4773-B994-E55AF29DACE5}"/>
              </a:ext>
            </a:extLst>
          </p:cNvPr>
          <p:cNvCxnSpPr>
            <a:cxnSpLocks/>
          </p:cNvCxnSpPr>
          <p:nvPr/>
        </p:nvCxnSpPr>
        <p:spPr>
          <a:xfrm>
            <a:off x="967476" y="5518325"/>
            <a:ext cx="70457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8183769-E681-4FBF-AA01-AC6D566987AE}"/>
              </a:ext>
            </a:extLst>
          </p:cNvPr>
          <p:cNvSpPr txBox="1"/>
          <p:nvPr/>
        </p:nvSpPr>
        <p:spPr>
          <a:xfrm>
            <a:off x="3266126" y="4232689"/>
            <a:ext cx="2646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 author credentials/affiliations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706C4B0-C05B-4366-825A-8A1B973CC57A}"/>
              </a:ext>
            </a:extLst>
          </p:cNvPr>
          <p:cNvCxnSpPr>
            <a:cxnSpLocks/>
          </p:cNvCxnSpPr>
          <p:nvPr/>
        </p:nvCxnSpPr>
        <p:spPr>
          <a:xfrm flipH="1">
            <a:off x="3266126" y="4567132"/>
            <a:ext cx="653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31B7237-BCB3-447D-B3E1-B21133F2A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777" y="2441604"/>
            <a:ext cx="3250437" cy="428129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30FEA1A-ACAF-444D-BFF3-360B8656F6EB}"/>
              </a:ext>
            </a:extLst>
          </p:cNvPr>
          <p:cNvCxnSpPr>
            <a:cxnSpLocks/>
          </p:cNvCxnSpPr>
          <p:nvPr/>
        </p:nvCxnSpPr>
        <p:spPr>
          <a:xfrm flipH="1">
            <a:off x="10116908" y="6448573"/>
            <a:ext cx="65374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11513F4-46DF-4E6A-AE1B-B098192D4AFD}"/>
              </a:ext>
            </a:extLst>
          </p:cNvPr>
          <p:cNvSpPr txBox="1"/>
          <p:nvPr/>
        </p:nvSpPr>
        <p:spPr>
          <a:xfrm>
            <a:off x="10008610" y="3841734"/>
            <a:ext cx="171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 Conclusion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6A9AC9-186A-4AA2-941F-C16484CF3D6E}"/>
              </a:ext>
            </a:extLst>
          </p:cNvPr>
          <p:cNvSpPr txBox="1"/>
          <p:nvPr/>
        </p:nvSpPr>
        <p:spPr>
          <a:xfrm>
            <a:off x="10116908" y="6171574"/>
            <a:ext cx="17129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 References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3DC12AD-8981-4128-83F2-A09633AAA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3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61"/>
    </mc:Choice>
    <mc:Fallback>
      <p:transition spd="slow" advTm="47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chemeClr val="bg1"/>
                </a:solidFill>
              </a:rPr>
              <a:t>What is “peer review”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1BFA0E-C825-49D5-87F2-D3F2CED95BE5}"/>
              </a:ext>
            </a:extLst>
          </p:cNvPr>
          <p:cNvSpPr/>
          <p:nvPr/>
        </p:nvSpPr>
        <p:spPr>
          <a:xfrm>
            <a:off x="5438502" y="180993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414042"/>
                </a:solidFill>
                <a:latin typeface="Open Sans"/>
              </a:rPr>
              <a:t>Peer review </a:t>
            </a:r>
            <a:r>
              <a:rPr lang="en-US" dirty="0">
                <a:solidFill>
                  <a:srgbClr val="414042"/>
                </a:solidFill>
                <a:latin typeface="Open Sans"/>
              </a:rPr>
              <a:t>is a process for evaluating research studies before they are published by an academic journal. These studies typically communicate </a:t>
            </a:r>
            <a:r>
              <a:rPr lang="en-US" b="1" dirty="0">
                <a:solidFill>
                  <a:srgbClr val="414042"/>
                </a:solidFill>
                <a:latin typeface="Open Sans"/>
              </a:rPr>
              <a:t>original research</a:t>
            </a:r>
            <a:r>
              <a:rPr lang="en-US" dirty="0">
                <a:solidFill>
                  <a:srgbClr val="414042"/>
                </a:solidFill>
                <a:latin typeface="Open Sans"/>
              </a:rPr>
              <a:t> or </a:t>
            </a:r>
            <a:r>
              <a:rPr lang="en-US" b="1" dirty="0">
                <a:solidFill>
                  <a:srgbClr val="414042"/>
                </a:solidFill>
                <a:latin typeface="Open Sans"/>
              </a:rPr>
              <a:t>analysis</a:t>
            </a:r>
            <a:r>
              <a:rPr lang="en-US" dirty="0">
                <a:solidFill>
                  <a:srgbClr val="414042"/>
                </a:solidFill>
                <a:latin typeface="Open Sans"/>
              </a:rPr>
              <a:t> for other researchers. </a:t>
            </a:r>
            <a:endParaRPr lang="en-US" dirty="0"/>
          </a:p>
        </p:txBody>
      </p:sp>
      <p:pic>
        <p:nvPicPr>
          <p:cNvPr id="2064" name="Picture 16" descr="1. Researchers conduct a study and write a draft. ">
            <a:extLst>
              <a:ext uri="{FF2B5EF4-FFF2-40B4-BE49-F238E27FC236}">
                <a16:creationId xmlns:a16="http://schemas.microsoft.com/office/drawing/2014/main" id="{1D7A160B-58BB-4807-9495-8E9180708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949" y="3535817"/>
            <a:ext cx="1182051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2. Researchers submit a draft to a journal.">
            <a:extLst>
              <a:ext uri="{FF2B5EF4-FFF2-40B4-BE49-F238E27FC236}">
                <a16:creationId xmlns:a16="http://schemas.microsoft.com/office/drawing/2014/main" id="{D0FFEB79-19EF-4640-BAAD-6B2FDBF9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6971"/>
            <a:ext cx="1202975" cy="12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3. Journal editor considers and sends to reviewers. ">
            <a:extLst>
              <a:ext uri="{FF2B5EF4-FFF2-40B4-BE49-F238E27FC236}">
                <a16:creationId xmlns:a16="http://schemas.microsoft.com/office/drawing/2014/main" id="{59C99ABF-5671-4A03-ABA5-E3E4CFA8C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975" y="3526971"/>
            <a:ext cx="1196774" cy="12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4. Reviewers provide feedback and ask questions. ">
            <a:extLst>
              <a:ext uri="{FF2B5EF4-FFF2-40B4-BE49-F238E27FC236}">
                <a16:creationId xmlns:a16="http://schemas.microsoft.com/office/drawing/2014/main" id="{31B42F1E-F6B3-4E67-B0B6-35F552E4C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749" y="3535818"/>
            <a:ext cx="1196773" cy="12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5. Researchers receive feedback, revise or respond.">
            <a:extLst>
              <a:ext uri="{FF2B5EF4-FFF2-40B4-BE49-F238E27FC236}">
                <a16:creationId xmlns:a16="http://schemas.microsoft.com/office/drawing/2014/main" id="{3DDEFD92-EEAF-474B-9923-7FEA69939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32" y="3535818"/>
            <a:ext cx="1317403" cy="120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6. Journal rejects, accepts, or accepts with revisions. ">
            <a:extLst>
              <a:ext uri="{FF2B5EF4-FFF2-40B4-BE49-F238E27FC236}">
                <a16:creationId xmlns:a16="http://schemas.microsoft.com/office/drawing/2014/main" id="{130A15C7-A65E-426A-A90E-8B8D0DC81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958" y="3594235"/>
            <a:ext cx="1141912" cy="114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9F4980E-54D3-46B7-A6B7-94EAAB6D5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413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556"/>
    </mc:Choice>
    <mc:Fallback>
      <p:transition spd="slow" advTm="9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8723-F88E-4F02-B1A9-D1224233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chemeClr val="bg1"/>
                </a:solidFill>
              </a:rPr>
              <a:t>Other types of research materials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48CA6F-C72D-F944-B10D-0504BB669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8</a:t>
            </a:fld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EC0AF2-A52D-47A4-83EB-EFDB17D9BFFC}"/>
              </a:ext>
            </a:extLst>
          </p:cNvPr>
          <p:cNvSpPr txBox="1"/>
          <p:nvPr/>
        </p:nvSpPr>
        <p:spPr>
          <a:xfrm>
            <a:off x="5143500" y="610136"/>
            <a:ext cx="52090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Professional/Trade Sources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Trade publications are generally for practitioners.  They are focused on a specific field but are not intended to be "scholarly".  Rather, they communicate the news and trends in that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Books/Book Chapters: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Many academic books will be edited by an expert or group of experts.  Often, books are a good source for a thorough investigation of a topic.  Unlike a scholarly article, which will usually focus on the results of one research project, a book is likely to include an overview of research or issues related to its topic.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Theses and Dissertations: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Theses and dissertations are the result of an individual student's research while in a graduate program.  They are written under the guidance and review of an academic committee but are not considered "peer-reviewed" or "refereed" publications.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Proceedings: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Conference proceedings are compilations of papers, research, and information presented at conferences. Proceedings are sometimes peer-reviewed and are often the first publication of research that later appears in a scholarly publication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634878F-AB67-4903-8429-AE1D87F46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88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41"/>
    </mc:Choice>
    <mc:Fallback>
      <p:transition spd="slow" advTm="96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5B441-CEE7-4B03-83E6-D9CE5466E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CRAAP Test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018E4B-A0D3-6B4E-B245-90AFCE920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6B15-8338-45D5-A943-561235072D66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2066D-ADA5-4D7C-8969-4E1DB6176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344" y="280851"/>
            <a:ext cx="4543445" cy="62962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D76A17-02D6-49FB-8D2E-4AF510327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3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942"/>
    </mc:Choice>
    <mc:Fallback>
      <p:transition spd="slow" advTm="21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1|2.3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5|3.2|3.7|12.5|5.3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9.3|6.1|2.3|1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|5.4|4.9|7|6.9|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4.6|22.1|17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741836_Beginning of the year procedures_AAS_v5" id="{51CF042C-A21F-4772-ACB5-34142877F475}" vid="{78ABB5F0-5DDF-4844-A82C-FEADF47C5B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83CA34-C6E2-49BA-ACFF-78ADEC0C28FA}">
  <ds:schemaRefs>
    <ds:schemaRef ds:uri="http://www.w3.org/XML/1998/namespace"/>
    <ds:schemaRef ds:uri="71af3243-3dd4-4a8d-8c0d-dd76da1f02a5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70D0EAE-52CD-493E-A174-3A7CD0E9C7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B9AE35-8A31-4380-94A6-86E5DFCDD1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Beginning of the year procedures</Template>
  <TotalTime>0</TotalTime>
  <Words>491</Words>
  <Application>Microsoft Office PowerPoint</Application>
  <PresentationFormat>Widescreen</PresentationFormat>
  <Paragraphs>68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Open Sans</vt:lpstr>
      <vt:lpstr>Wingdings 3</vt:lpstr>
      <vt:lpstr>Ion Boardroom</vt:lpstr>
      <vt:lpstr>Information Literacy  (Evaluating Resources)</vt:lpstr>
      <vt:lpstr>What we will cover:</vt:lpstr>
      <vt:lpstr>Scholarly Sources</vt:lpstr>
      <vt:lpstr>What to look for in scholarly articles </vt:lpstr>
      <vt:lpstr>Popular Sources (newspapers and magazines)</vt:lpstr>
      <vt:lpstr>What to look for in popular articles </vt:lpstr>
      <vt:lpstr>What is “peer review”</vt:lpstr>
      <vt:lpstr>Other types of research materials</vt:lpstr>
      <vt:lpstr>CRAAP Test</vt:lpstr>
      <vt:lpstr>Ask a Librarian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2023-04-11T16:04:36Z</dcterms:created>
  <dcterms:modified xsi:type="dcterms:W3CDTF">2023-06-05T19:09:30Z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