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61" r:id="rId7"/>
    <p:sldId id="262" r:id="rId8"/>
    <p:sldId id="263" r:id="rId9"/>
    <p:sldId id="264" r:id="rId10"/>
    <p:sldId id="270" r:id="rId11"/>
    <p:sldId id="271" r:id="rId12"/>
    <p:sldId id="272"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73" r:id="rId27"/>
    <p:sldId id="274" r:id="rId28"/>
    <p:sldId id="275"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0FA7C-6E30-4097-8322-374E0FFA1433}"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47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339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948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8252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0FA7C-6E30-4097-8322-374E0FFA1433}"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2677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0FA7C-6E30-4097-8322-374E0FFA1433}"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720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0FA7C-6E30-4097-8322-374E0FFA1433}"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9938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0FA7C-6E30-4097-8322-374E0FFA1433}"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7243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FA7C-6E30-4097-8322-374E0FFA1433}"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07901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2404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6522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0FA7C-6E30-4097-8322-374E0FFA1433}" type="datetimeFigureOut">
              <a:rPr lang="en-US" smtClean="0"/>
              <a:t>10/8/2024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C0A9-00E9-455B-954E-C0E98E47B143}" type="slidenum">
              <a:rPr lang="en-US" smtClean="0"/>
              <a:t>‹#›</a:t>
            </a:fld>
            <a:endParaRPr lang="en-US"/>
          </a:p>
        </p:txBody>
      </p:sp>
    </p:spTree>
    <p:extLst>
      <p:ext uri="{BB962C8B-B14F-4D97-AF65-F5344CB8AC3E}">
        <p14:creationId xmlns:p14="http://schemas.microsoft.com/office/powerpoint/2010/main" val="20606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arianuniversity.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5938"/>
            <a:ext cx="9144000" cy="2387600"/>
          </a:xfrm>
        </p:spPr>
        <p:txBody>
          <a:bodyPr>
            <a:normAutofit/>
          </a:bodyPr>
          <a:lstStyle/>
          <a:p>
            <a:r>
              <a:rPr lang="en-US" sz="5400" dirty="0"/>
              <a:t>Business Databases: </a:t>
            </a:r>
            <a:br>
              <a:rPr lang="en-US" sz="5400" dirty="0"/>
            </a:br>
            <a:r>
              <a:rPr lang="en-US" sz="5400" dirty="0"/>
              <a:t>Research Articles</a:t>
            </a:r>
          </a:p>
        </p:txBody>
      </p:sp>
      <p:sp>
        <p:nvSpPr>
          <p:cNvPr id="3" name="Subtitle 2"/>
          <p:cNvSpPr>
            <a:spLocks noGrp="1"/>
          </p:cNvSpPr>
          <p:nvPr>
            <p:ph type="subTitle" idx="1"/>
          </p:nvPr>
        </p:nvSpPr>
        <p:spPr>
          <a:xfrm>
            <a:off x="1524000" y="4173538"/>
            <a:ext cx="9144000" cy="1655762"/>
          </a:xfrm>
        </p:spPr>
        <p:txBody>
          <a:bodyPr>
            <a:normAutofit/>
          </a:bodyPr>
          <a:lstStyle/>
          <a:p>
            <a:r>
              <a:rPr lang="en-US" dirty="0"/>
              <a:t>Sarah Thibodeau</a:t>
            </a:r>
          </a:p>
          <a:p>
            <a:r>
              <a:rPr lang="en-US" dirty="0">
                <a:hlinkClick r:id="rId2"/>
              </a:rPr>
              <a:t>srthibodeau64@marianuniversity.edu</a:t>
            </a:r>
            <a:endParaRPr lang="en-US" dirty="0"/>
          </a:p>
          <a:p>
            <a:r>
              <a:rPr lang="en-US" dirty="0"/>
              <a:t>920-923-8096</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47663"/>
            <a:ext cx="1676400" cy="19240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700" y="-48418"/>
            <a:ext cx="3402374" cy="2590799"/>
          </a:xfrm>
          <a:prstGeom prst="rect">
            <a:avLst/>
          </a:prstGeom>
        </p:spPr>
      </p:pic>
    </p:spTree>
    <p:extLst>
      <p:ext uri="{BB962C8B-B14F-4D97-AF65-F5344CB8AC3E}">
        <p14:creationId xmlns:p14="http://schemas.microsoft.com/office/powerpoint/2010/main" val="2493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AND narrows down and brings fewer results. OR adds synonyms or concepts and finds more results. Can be typed or as drop down arrow:</a:t>
            </a:r>
            <a:br>
              <a:rPr lang="en-US" sz="2800" dirty="0"/>
            </a:br>
            <a:r>
              <a:rPr lang="en-US" sz="2800" dirty="0"/>
              <a:t>example: supply chain management OR </a:t>
            </a:r>
            <a:r>
              <a:rPr lang="en-US" sz="2800"/>
              <a:t>scm.</a:t>
            </a:r>
            <a:endParaRPr lang="en-US" sz="2800" dirty="0"/>
          </a:p>
        </p:txBody>
      </p:sp>
      <p:pic>
        <p:nvPicPr>
          <p:cNvPr id="3" name="Picture 2"/>
          <p:cNvPicPr>
            <a:picLocks noChangeAspect="1"/>
          </p:cNvPicPr>
          <p:nvPr/>
        </p:nvPicPr>
        <p:blipFill>
          <a:blip r:embed="rId2"/>
          <a:stretch>
            <a:fillRect/>
          </a:stretch>
        </p:blipFill>
        <p:spPr>
          <a:xfrm>
            <a:off x="1519237" y="2225674"/>
            <a:ext cx="8391525" cy="3298825"/>
          </a:xfrm>
          <a:prstGeom prst="rect">
            <a:avLst/>
          </a:prstGeom>
        </p:spPr>
      </p:pic>
    </p:spTree>
    <p:extLst>
      <p:ext uri="{BB962C8B-B14F-4D97-AF65-F5344CB8AC3E}">
        <p14:creationId xmlns:p14="http://schemas.microsoft.com/office/powerpoint/2010/main" val="182687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Look for </a:t>
            </a:r>
            <a:r>
              <a:rPr lang="en-US" sz="2800" dirty="0">
                <a:solidFill>
                  <a:srgbClr val="FF0000"/>
                </a:solidFill>
              </a:rPr>
              <a:t>PDF Full Text</a:t>
            </a:r>
            <a:r>
              <a:rPr lang="en-US" sz="2800" dirty="0"/>
              <a:t> or </a:t>
            </a:r>
            <a:r>
              <a:rPr lang="en-US" sz="2800" dirty="0">
                <a:solidFill>
                  <a:schemeClr val="accent5"/>
                </a:solidFill>
              </a:rPr>
              <a:t>HTML Full Text </a:t>
            </a:r>
            <a:r>
              <a:rPr lang="en-US" sz="2800" dirty="0"/>
              <a:t>or </a:t>
            </a:r>
            <a:r>
              <a:rPr lang="en-US" sz="2800" dirty="0">
                <a:solidFill>
                  <a:schemeClr val="accent6"/>
                </a:solidFill>
              </a:rPr>
              <a:t>Linked Full Text</a:t>
            </a:r>
            <a:r>
              <a:rPr lang="en-US" sz="2800" dirty="0"/>
              <a:t> to open the article.  If the citation does not have one of these three options, click </a:t>
            </a:r>
            <a:r>
              <a:rPr lang="en-US" sz="2800" dirty="0">
                <a:solidFill>
                  <a:schemeClr val="accent4">
                    <a:lumMod val="60000"/>
                    <a:lumOff val="40000"/>
                  </a:schemeClr>
                </a:solidFill>
              </a:rPr>
              <a:t>Request through Interlibrary Loan </a:t>
            </a:r>
            <a:r>
              <a:rPr lang="en-US" sz="2800" dirty="0"/>
              <a:t>(which will open a form that will request the library get the article from another library)</a:t>
            </a:r>
          </a:p>
        </p:txBody>
      </p:sp>
      <p:pic>
        <p:nvPicPr>
          <p:cNvPr id="3" name="Picture 2"/>
          <p:cNvPicPr>
            <a:picLocks noChangeAspect="1"/>
          </p:cNvPicPr>
          <p:nvPr/>
        </p:nvPicPr>
        <p:blipFill>
          <a:blip r:embed="rId2"/>
          <a:stretch>
            <a:fillRect/>
          </a:stretch>
        </p:blipFill>
        <p:spPr>
          <a:xfrm>
            <a:off x="1022350" y="2006600"/>
            <a:ext cx="9010650" cy="4495800"/>
          </a:xfrm>
          <a:prstGeom prst="rect">
            <a:avLst/>
          </a:prstGeom>
        </p:spPr>
      </p:pic>
    </p:spTree>
    <p:extLst>
      <p:ext uri="{BB962C8B-B14F-4D97-AF65-F5344CB8AC3E}">
        <p14:creationId xmlns:p14="http://schemas.microsoft.com/office/powerpoint/2010/main" val="316229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t>
            </a:r>
            <a:r>
              <a:rPr lang="en-US" dirty="0">
                <a:solidFill>
                  <a:schemeClr val="accent6"/>
                </a:solidFill>
              </a:rPr>
              <a:t>Email</a:t>
            </a:r>
            <a:r>
              <a:rPr lang="en-US" dirty="0"/>
              <a:t>, </a:t>
            </a:r>
            <a:r>
              <a:rPr lang="en-US" dirty="0">
                <a:solidFill>
                  <a:srgbClr val="FF0000"/>
                </a:solidFill>
              </a:rPr>
              <a:t>Save</a:t>
            </a:r>
            <a:r>
              <a:rPr lang="en-US" dirty="0"/>
              <a:t>, </a:t>
            </a:r>
            <a:r>
              <a:rPr lang="en-US" dirty="0">
                <a:solidFill>
                  <a:schemeClr val="accent5"/>
                </a:solidFill>
              </a:rPr>
              <a:t>Print</a:t>
            </a:r>
            <a:r>
              <a:rPr lang="en-US" dirty="0"/>
              <a:t> or </a:t>
            </a:r>
            <a:r>
              <a:rPr lang="en-US" dirty="0">
                <a:solidFill>
                  <a:srgbClr val="7030A0"/>
                </a:solidFill>
              </a:rPr>
              <a:t>Cite (will give citation in format of your choosing)</a:t>
            </a:r>
            <a:r>
              <a:rPr lang="en-US" dirty="0"/>
              <a:t> an article:</a:t>
            </a:r>
          </a:p>
        </p:txBody>
      </p:sp>
      <p:pic>
        <p:nvPicPr>
          <p:cNvPr id="4" name="Content Placeholder 3"/>
          <p:cNvPicPr>
            <a:picLocks noGrp="1" noChangeAspect="1"/>
          </p:cNvPicPr>
          <p:nvPr>
            <p:ph idx="1"/>
          </p:nvPr>
        </p:nvPicPr>
        <p:blipFill>
          <a:blip r:embed="rId2"/>
          <a:stretch>
            <a:fillRect/>
          </a:stretch>
        </p:blipFill>
        <p:spPr>
          <a:xfrm>
            <a:off x="1127125" y="2012156"/>
            <a:ext cx="9353550" cy="4287044"/>
          </a:xfrm>
          <a:prstGeom prst="rect">
            <a:avLst/>
          </a:prstGeom>
        </p:spPr>
      </p:pic>
    </p:spTree>
    <p:extLst>
      <p:ext uri="{BB962C8B-B14F-4D97-AF65-F5344CB8AC3E}">
        <p14:creationId xmlns:p14="http://schemas.microsoft.com/office/powerpoint/2010/main" val="246116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FF0000"/>
                </a:solidFill>
              </a:rPr>
              <a:t>Nexis</a:t>
            </a:r>
            <a:r>
              <a:rPr lang="en-US" dirty="0">
                <a:solidFill>
                  <a:srgbClr val="FF0000"/>
                </a:solidFill>
              </a:rPr>
              <a:t> </a:t>
            </a:r>
            <a:r>
              <a:rPr lang="en-US" dirty="0" err="1">
                <a:solidFill>
                  <a:srgbClr val="FF0000"/>
                </a:solidFill>
              </a:rPr>
              <a:t>Uni</a:t>
            </a:r>
            <a:r>
              <a:rPr lang="en-US" dirty="0">
                <a:solidFill>
                  <a:srgbClr val="FF0000"/>
                </a:solidFill>
              </a:rPr>
              <a:t> includes:</a:t>
            </a:r>
          </a:p>
        </p:txBody>
      </p:sp>
      <p:sp>
        <p:nvSpPr>
          <p:cNvPr id="3" name="Content Placeholder 2"/>
          <p:cNvSpPr>
            <a:spLocks noGrp="1"/>
          </p:cNvSpPr>
          <p:nvPr>
            <p:ph idx="1"/>
          </p:nvPr>
        </p:nvSpPr>
        <p:spPr/>
        <p:txBody>
          <a:bodyPr/>
          <a:lstStyle/>
          <a:p>
            <a:r>
              <a:rPr lang="en-US" dirty="0"/>
              <a:t>Corporate information such as corporate officers and executives, financial data, SEC filings, and analyst reports</a:t>
            </a:r>
          </a:p>
          <a:p>
            <a:r>
              <a:rPr lang="en-US" dirty="0"/>
              <a:t>Legal cases</a:t>
            </a:r>
          </a:p>
          <a:p>
            <a:r>
              <a:rPr lang="en-US" dirty="0"/>
              <a:t>Scholarly and trade business articles, and business news</a:t>
            </a:r>
          </a:p>
          <a:p>
            <a:r>
              <a:rPr lang="en-US" dirty="0"/>
              <a:t>Legal reviews</a:t>
            </a:r>
          </a:p>
          <a:p>
            <a:r>
              <a:rPr lang="en-US" dirty="0"/>
              <a:t>Administrative regulations</a:t>
            </a:r>
          </a:p>
          <a:p>
            <a:r>
              <a:rPr lang="en-US" dirty="0"/>
              <a:t>Legislation</a:t>
            </a:r>
          </a:p>
          <a:p>
            <a:pPr marL="0" indent="0">
              <a:buNone/>
            </a:pPr>
            <a:endParaRPr lang="en-US" dirty="0"/>
          </a:p>
        </p:txBody>
      </p:sp>
    </p:spTree>
    <p:extLst>
      <p:ext uri="{BB962C8B-B14F-4D97-AF65-F5344CB8AC3E}">
        <p14:creationId xmlns:p14="http://schemas.microsoft.com/office/powerpoint/2010/main" val="372726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find info on a specific company: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81770"/>
            <a:ext cx="10515600" cy="4239047"/>
          </a:xfrm>
        </p:spPr>
      </p:pic>
    </p:spTree>
    <p:extLst>
      <p:ext uri="{BB962C8B-B14F-4D97-AF65-F5344CB8AC3E}">
        <p14:creationId xmlns:p14="http://schemas.microsoft.com/office/powerpoint/2010/main" val="267070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search by location, company name, industry, ticker symbol: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2080" y="1867694"/>
            <a:ext cx="6505220" cy="4990306"/>
          </a:xfrm>
        </p:spPr>
      </p:pic>
    </p:spTree>
    <p:extLst>
      <p:ext uri="{BB962C8B-B14F-4D97-AF65-F5344CB8AC3E}">
        <p14:creationId xmlns:p14="http://schemas.microsoft.com/office/powerpoint/2010/main" val="374961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“Mercury Marine” exists as both </a:t>
            </a:r>
            <a:r>
              <a:rPr lang="en-US" dirty="0">
                <a:solidFill>
                  <a:srgbClr val="002060"/>
                </a:solidFill>
              </a:rPr>
              <a:t>a publically traded </a:t>
            </a:r>
            <a:r>
              <a:rPr lang="en-US" dirty="0"/>
              <a:t>and </a:t>
            </a:r>
            <a:r>
              <a:rPr lang="en-US" dirty="0">
                <a:solidFill>
                  <a:srgbClr val="FF0000"/>
                </a:solidFill>
              </a:rPr>
              <a:t>privately held </a:t>
            </a:r>
            <a:r>
              <a:rPr lang="en-US" dirty="0"/>
              <a:t>company: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28181"/>
            <a:ext cx="12121758" cy="3299619"/>
          </a:xfrm>
        </p:spPr>
      </p:pic>
    </p:spTree>
    <p:extLst>
      <p:ext uri="{BB962C8B-B14F-4D97-AF65-F5344CB8AC3E}">
        <p14:creationId xmlns:p14="http://schemas.microsoft.com/office/powerpoint/2010/main" val="2180539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Mercury Marine Private report. Private companies are not required to release as much information: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071" y="1825624"/>
            <a:ext cx="8799760" cy="4930775"/>
          </a:xfrm>
        </p:spPr>
      </p:pic>
    </p:spTree>
    <p:extLst>
      <p:ext uri="{BB962C8B-B14F-4D97-AF65-F5344CB8AC3E}">
        <p14:creationId xmlns:p14="http://schemas.microsoft.com/office/powerpoint/2010/main" val="226975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Mercury Marine </a:t>
            </a:r>
            <a:r>
              <a:rPr lang="en-US" dirty="0">
                <a:solidFill>
                  <a:schemeClr val="accent5"/>
                </a:solidFill>
              </a:rPr>
              <a:t>Public report</a:t>
            </a:r>
            <a:r>
              <a:rPr lang="en-US" dirty="0"/>
              <a:t>. Note the </a:t>
            </a:r>
            <a:r>
              <a:rPr lang="en-US" dirty="0">
                <a:solidFill>
                  <a:srgbClr val="FF0000"/>
                </a:solidFill>
              </a:rPr>
              <a:t>parent</a:t>
            </a:r>
            <a:r>
              <a:rPr lang="en-US" dirty="0"/>
              <a:t> company has a link: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3264" y="1825625"/>
            <a:ext cx="7525472" cy="4351338"/>
          </a:xfrm>
        </p:spPr>
      </p:pic>
    </p:spTree>
    <p:extLst>
      <p:ext uri="{BB962C8B-B14F-4D97-AF65-F5344CB8AC3E}">
        <p14:creationId xmlns:p14="http://schemas.microsoft.com/office/powerpoint/2010/main" val="383802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data, industry reviews, competitors, analysis…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691" y="1866900"/>
            <a:ext cx="9167912" cy="4818063"/>
          </a:xfrm>
        </p:spPr>
      </p:pic>
    </p:spTree>
    <p:extLst>
      <p:ext uri="{BB962C8B-B14F-4D97-AF65-F5344CB8AC3E}">
        <p14:creationId xmlns:p14="http://schemas.microsoft.com/office/powerpoint/2010/main" val="273704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on Library from Marian website:</a:t>
            </a:r>
            <a:br>
              <a:rPr lang="en-US" dirty="0"/>
            </a:br>
            <a:r>
              <a:rPr lang="en-US" dirty="0">
                <a:hlinkClick r:id="rId2"/>
              </a:rPr>
              <a:t>https://www.marianuniversity.edu/</a:t>
            </a:r>
            <a:endParaRPr lang="en-US" dirty="0"/>
          </a:p>
        </p:txBody>
      </p:sp>
      <p:pic>
        <p:nvPicPr>
          <p:cNvPr id="5" name="Picture 4"/>
          <p:cNvPicPr/>
          <p:nvPr/>
        </p:nvPicPr>
        <p:blipFill>
          <a:blip r:embed="rId3"/>
          <a:stretch>
            <a:fillRect/>
          </a:stretch>
        </p:blipFill>
        <p:spPr>
          <a:xfrm>
            <a:off x="1682846" y="2022231"/>
            <a:ext cx="9017391" cy="4533964"/>
          </a:xfrm>
          <a:prstGeom prst="rect">
            <a:avLst/>
          </a:prstGeom>
        </p:spPr>
      </p:pic>
      <p:sp>
        <p:nvSpPr>
          <p:cNvPr id="6" name="Oval 5"/>
          <p:cNvSpPr/>
          <p:nvPr/>
        </p:nvSpPr>
        <p:spPr>
          <a:xfrm>
            <a:off x="5187462" y="2769577"/>
            <a:ext cx="650630" cy="307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80992" y="4888523"/>
            <a:ext cx="483577" cy="167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5706208" y="3077308"/>
            <a:ext cx="483577" cy="16793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4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Nexis </a:t>
            </a:r>
            <a:r>
              <a:rPr lang="en-US" dirty="0" err="1"/>
              <a:t>Uni</a:t>
            </a:r>
            <a:r>
              <a:rPr lang="en-US" dirty="0"/>
              <a:t> </a:t>
            </a:r>
            <a:r>
              <a:rPr lang="en-US" dirty="0">
                <a:solidFill>
                  <a:srgbClr val="FF0000"/>
                </a:solidFill>
              </a:rPr>
              <a:t>Help</a:t>
            </a:r>
            <a:r>
              <a:rPr lang="en-US" dirty="0"/>
              <a:t> and </a:t>
            </a:r>
            <a:r>
              <a:rPr lang="en-US" dirty="0">
                <a:solidFill>
                  <a:srgbClr val="FF0000"/>
                </a:solidFill>
              </a:rPr>
              <a:t>Tips</a:t>
            </a:r>
            <a:r>
              <a:rPr lang="en-US" dirty="0"/>
              <a:t>. </a:t>
            </a:r>
            <a:r>
              <a:rPr lang="en-US" dirty="0">
                <a:solidFill>
                  <a:srgbClr val="0070C0"/>
                </a:solidFill>
              </a:rPr>
              <a:t>Advanced search </a:t>
            </a:r>
            <a:r>
              <a:rPr lang="en-US" dirty="0"/>
              <a:t>also may be easier: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06601"/>
            <a:ext cx="11054979" cy="4851400"/>
          </a:xfrm>
        </p:spPr>
      </p:pic>
    </p:spTree>
    <p:extLst>
      <p:ext uri="{BB962C8B-B14F-4D97-AF65-F5344CB8AC3E}">
        <p14:creationId xmlns:p14="http://schemas.microsoft.com/office/powerpoint/2010/main" val="3153423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Search. Click </a:t>
            </a:r>
            <a:r>
              <a:rPr lang="en-US" dirty="0">
                <a:solidFill>
                  <a:schemeClr val="accent6"/>
                </a:solidFill>
              </a:rPr>
              <a:t>Add</a:t>
            </a:r>
            <a:r>
              <a:rPr lang="en-US" dirty="0"/>
              <a:t> to create search. Use </a:t>
            </a:r>
            <a:r>
              <a:rPr lang="en-US" dirty="0">
                <a:solidFill>
                  <a:srgbClr val="0070C0"/>
                </a:solidFill>
              </a:rPr>
              <a:t>!</a:t>
            </a:r>
            <a:r>
              <a:rPr lang="en-US" dirty="0">
                <a:solidFill>
                  <a:srgbClr val="002060"/>
                </a:solidFill>
              </a:rPr>
              <a:t> </a:t>
            </a:r>
            <a:r>
              <a:rPr lang="en-US" dirty="0"/>
              <a:t>or </a:t>
            </a:r>
            <a:r>
              <a:rPr lang="en-US" dirty="0">
                <a:solidFill>
                  <a:schemeClr val="accent5"/>
                </a:solidFill>
              </a:rPr>
              <a:t>*</a:t>
            </a:r>
            <a:r>
              <a:rPr lang="en-US" dirty="0"/>
              <a:t> to find words beginning with those letters. Scroll down to click “Search” button.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115" y="1825625"/>
            <a:ext cx="10459770" cy="4351338"/>
          </a:xfrm>
        </p:spPr>
      </p:pic>
    </p:spTree>
    <p:extLst>
      <p:ext uri="{BB962C8B-B14F-4D97-AF65-F5344CB8AC3E}">
        <p14:creationId xmlns:p14="http://schemas.microsoft.com/office/powerpoint/2010/main" val="163904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a:solidFill>
                  <a:srgbClr val="FF0000"/>
                </a:solidFill>
              </a:rPr>
              <a:t>original search </a:t>
            </a:r>
            <a:r>
              <a:rPr lang="en-US" dirty="0"/>
              <a:t>can be narrowed </a:t>
            </a:r>
            <a:r>
              <a:rPr lang="en-US" dirty="0">
                <a:solidFill>
                  <a:srgbClr val="7030A0"/>
                </a:solidFill>
              </a:rPr>
              <a:t>by adding additional terms</a:t>
            </a:r>
            <a:r>
              <a:rPr lang="en-US" dirty="0"/>
              <a:t>, by </a:t>
            </a:r>
            <a:r>
              <a:rPr lang="en-US" dirty="0">
                <a:solidFill>
                  <a:schemeClr val="accent6"/>
                </a:solidFill>
              </a:rPr>
              <a:t>document type</a:t>
            </a:r>
            <a:r>
              <a:rPr lang="en-US" dirty="0"/>
              <a:t>, subject, topic, time period…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648" y="1825624"/>
            <a:ext cx="7848730" cy="4867275"/>
          </a:xfrm>
        </p:spPr>
      </p:pic>
    </p:spTree>
    <p:extLst>
      <p:ext uri="{BB962C8B-B14F-4D97-AF65-F5344CB8AC3E}">
        <p14:creationId xmlns:p14="http://schemas.microsoft.com/office/powerpoint/2010/main" val="279482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Save individual results</a:t>
            </a:r>
            <a:r>
              <a:rPr lang="en-US" dirty="0"/>
              <a:t>, </a:t>
            </a:r>
            <a:r>
              <a:rPr lang="en-US" dirty="0">
                <a:solidFill>
                  <a:srgbClr val="FF0000"/>
                </a:solidFill>
              </a:rPr>
              <a:t>print</a:t>
            </a:r>
            <a:r>
              <a:rPr lang="en-US" dirty="0"/>
              <a:t>, </a:t>
            </a:r>
            <a:r>
              <a:rPr lang="en-US" dirty="0">
                <a:solidFill>
                  <a:schemeClr val="accent2">
                    <a:lumMod val="60000"/>
                    <a:lumOff val="40000"/>
                  </a:schemeClr>
                </a:solidFill>
              </a:rPr>
              <a:t>email</a:t>
            </a:r>
            <a:r>
              <a:rPr lang="en-US" dirty="0"/>
              <a:t>, </a:t>
            </a:r>
            <a:r>
              <a:rPr lang="en-US" dirty="0">
                <a:solidFill>
                  <a:schemeClr val="accent6"/>
                </a:solidFill>
              </a:rPr>
              <a:t>download</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544" y="2320925"/>
            <a:ext cx="8038912" cy="4351338"/>
          </a:xfrm>
        </p:spPr>
      </p:pic>
    </p:spTree>
    <p:extLst>
      <p:ext uri="{BB962C8B-B14F-4D97-AF65-F5344CB8AC3E}">
        <p14:creationId xmlns:p14="http://schemas.microsoft.com/office/powerpoint/2010/main" val="1309359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review article example. </a:t>
            </a:r>
            <a:r>
              <a:rPr lang="en-US" dirty="0">
                <a:solidFill>
                  <a:schemeClr val="accent5"/>
                </a:solidFill>
              </a:rPr>
              <a:t>Journal title</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2960" y="1825625"/>
            <a:ext cx="6226079" cy="4351338"/>
          </a:xfrm>
        </p:spPr>
      </p:pic>
    </p:spTree>
    <p:extLst>
      <p:ext uri="{BB962C8B-B14F-4D97-AF65-F5344CB8AC3E}">
        <p14:creationId xmlns:p14="http://schemas.microsoft.com/office/powerpoint/2010/main" val="367843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Nexis </a:t>
            </a:r>
            <a:r>
              <a:rPr lang="en-US" dirty="0" err="1"/>
              <a:t>Uni</a:t>
            </a:r>
            <a:r>
              <a:rPr lang="en-US" dirty="0"/>
              <a:t> law cases: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8972" y="2003424"/>
            <a:ext cx="8472694" cy="4752975"/>
          </a:xfrm>
        </p:spPr>
      </p:pic>
    </p:spTree>
    <p:extLst>
      <p:ext uri="{BB962C8B-B14F-4D97-AF65-F5344CB8AC3E}">
        <p14:creationId xmlns:p14="http://schemas.microsoft.com/office/powerpoint/2010/main" val="2444565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Searching </a:t>
            </a:r>
            <a:r>
              <a:rPr lang="en-US" sz="3200" dirty="0">
                <a:solidFill>
                  <a:srgbClr val="00B050"/>
                </a:solidFill>
              </a:rPr>
              <a:t>SAGE Premier</a:t>
            </a:r>
            <a:r>
              <a:rPr lang="en-US" sz="3200" dirty="0"/>
              <a:t>:  Enter </a:t>
            </a:r>
            <a:r>
              <a:rPr lang="en-US" sz="3200" dirty="0">
                <a:solidFill>
                  <a:srgbClr val="FF0000"/>
                </a:solidFill>
              </a:rPr>
              <a:t>Keywords</a:t>
            </a:r>
            <a:r>
              <a:rPr lang="en-US" sz="3200" dirty="0"/>
              <a:t> into search boxes; use Boolean Operators </a:t>
            </a:r>
            <a:r>
              <a:rPr lang="en-US" sz="3200" dirty="0">
                <a:solidFill>
                  <a:srgbClr val="7030A0"/>
                </a:solidFill>
              </a:rPr>
              <a:t>And</a:t>
            </a:r>
            <a:r>
              <a:rPr lang="en-US" sz="3200" dirty="0"/>
              <a:t>, </a:t>
            </a:r>
            <a:r>
              <a:rPr lang="en-US" sz="3200" dirty="0">
                <a:solidFill>
                  <a:srgbClr val="7030A0"/>
                </a:solidFill>
              </a:rPr>
              <a:t>Or</a:t>
            </a:r>
            <a:r>
              <a:rPr lang="en-US" sz="3200" dirty="0"/>
              <a:t>, </a:t>
            </a:r>
            <a:r>
              <a:rPr lang="en-US" sz="3200" dirty="0">
                <a:solidFill>
                  <a:srgbClr val="7030A0"/>
                </a:solidFill>
              </a:rPr>
              <a:t>Not</a:t>
            </a:r>
            <a:r>
              <a:rPr lang="en-US" sz="3200" dirty="0"/>
              <a:t> to refine your search</a:t>
            </a:r>
          </a:p>
        </p:txBody>
      </p:sp>
      <p:pic>
        <p:nvPicPr>
          <p:cNvPr id="3" name="Picture 2"/>
          <p:cNvPicPr>
            <a:picLocks noChangeAspect="1"/>
          </p:cNvPicPr>
          <p:nvPr/>
        </p:nvPicPr>
        <p:blipFill>
          <a:blip r:embed="rId2"/>
          <a:stretch>
            <a:fillRect/>
          </a:stretch>
        </p:blipFill>
        <p:spPr>
          <a:xfrm>
            <a:off x="590550" y="1906587"/>
            <a:ext cx="10763250" cy="4391025"/>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Results with be in at the top (</a:t>
            </a:r>
            <a:r>
              <a:rPr lang="en-US" sz="2800" dirty="0">
                <a:solidFill>
                  <a:srgbClr val="FF0000"/>
                </a:solidFill>
              </a:rPr>
              <a:t>1853</a:t>
            </a:r>
            <a:r>
              <a:rPr lang="en-US" sz="2800" dirty="0"/>
              <a:t>).  Use the </a:t>
            </a:r>
            <a:r>
              <a:rPr lang="en-US" sz="2800" dirty="0">
                <a:solidFill>
                  <a:schemeClr val="accent5"/>
                </a:solidFill>
              </a:rPr>
              <a:t>Limiters </a:t>
            </a:r>
            <a:r>
              <a:rPr lang="en-US" sz="2800" dirty="0"/>
              <a:t>on the left to narrow your search.  The </a:t>
            </a:r>
            <a:r>
              <a:rPr lang="en-US" sz="2800" dirty="0">
                <a:solidFill>
                  <a:schemeClr val="accent6"/>
                </a:solidFill>
              </a:rPr>
              <a:t>open</a:t>
            </a:r>
            <a:r>
              <a:rPr lang="en-US" sz="2800" dirty="0"/>
              <a:t> lock means Marian has the article full text; the </a:t>
            </a:r>
            <a:r>
              <a:rPr lang="en-US" sz="2800" dirty="0">
                <a:solidFill>
                  <a:schemeClr val="accent6"/>
                </a:solidFill>
              </a:rPr>
              <a:t>closed</a:t>
            </a:r>
            <a:r>
              <a:rPr lang="en-US" sz="2800" dirty="0"/>
              <a:t> lock means the article is not full text and may need to be Interlibrary Loaned.  Click on either the </a:t>
            </a:r>
            <a:r>
              <a:rPr lang="en-US" sz="2800" dirty="0">
                <a:solidFill>
                  <a:srgbClr val="FFFF00"/>
                </a:solidFill>
              </a:rPr>
              <a:t>HTML</a:t>
            </a:r>
            <a:r>
              <a:rPr lang="en-US" sz="2800" dirty="0"/>
              <a:t> or </a:t>
            </a:r>
            <a:r>
              <a:rPr lang="en-US" sz="2800" dirty="0">
                <a:solidFill>
                  <a:srgbClr val="7030A0"/>
                </a:solidFill>
              </a:rPr>
              <a:t>PDF</a:t>
            </a:r>
            <a:r>
              <a:rPr lang="en-US" sz="2800" dirty="0"/>
              <a:t> full text option to open the article.</a:t>
            </a:r>
          </a:p>
        </p:txBody>
      </p:sp>
      <p:pic>
        <p:nvPicPr>
          <p:cNvPr id="5" name="Picture 4"/>
          <p:cNvPicPr>
            <a:picLocks noChangeAspect="1"/>
          </p:cNvPicPr>
          <p:nvPr/>
        </p:nvPicPr>
        <p:blipFill>
          <a:blip r:embed="rId2"/>
          <a:stretch>
            <a:fillRect/>
          </a:stretch>
        </p:blipFill>
        <p:spPr>
          <a:xfrm>
            <a:off x="566737" y="1949450"/>
            <a:ext cx="11058525" cy="4502150"/>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find citation information for an article in the appropriate format click the </a:t>
            </a:r>
            <a:r>
              <a:rPr lang="en-US" dirty="0">
                <a:solidFill>
                  <a:srgbClr val="FF0000"/>
                </a:solidFill>
              </a:rPr>
              <a:t>“Cite”</a:t>
            </a:r>
            <a:r>
              <a:rPr lang="en-US" dirty="0"/>
              <a:t> icon</a:t>
            </a:r>
          </a:p>
        </p:txBody>
      </p:sp>
      <p:pic>
        <p:nvPicPr>
          <p:cNvPr id="4" name="Content Placeholder 3"/>
          <p:cNvPicPr>
            <a:picLocks noGrp="1" noChangeAspect="1"/>
          </p:cNvPicPr>
          <p:nvPr>
            <p:ph idx="1"/>
          </p:nvPr>
        </p:nvPicPr>
        <p:blipFill>
          <a:blip r:embed="rId2"/>
          <a:stretch>
            <a:fillRect/>
          </a:stretch>
        </p:blipFill>
        <p:spPr>
          <a:xfrm>
            <a:off x="1986003" y="1825625"/>
            <a:ext cx="8219994" cy="4351338"/>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staff member!</a:t>
            </a:r>
          </a:p>
        </p:txBody>
      </p:sp>
      <p:pic>
        <p:nvPicPr>
          <p:cNvPr id="5" name="Picture 4"/>
          <p:cNvPicPr>
            <a:picLocks noChangeAspect="1"/>
          </p:cNvPicPr>
          <p:nvPr/>
        </p:nvPicPr>
        <p:blipFill>
          <a:blip r:embed="rId2"/>
          <a:stretch>
            <a:fillRect/>
          </a:stretch>
        </p:blipFill>
        <p:spPr>
          <a:xfrm>
            <a:off x="1782289" y="1800296"/>
            <a:ext cx="9425642" cy="4852924"/>
          </a:xfrm>
          <a:prstGeom prst="rect">
            <a:avLst/>
          </a:prstGeom>
        </p:spPr>
      </p:pic>
      <p:sp>
        <p:nvSpPr>
          <p:cNvPr id="6" name="Oval 5"/>
          <p:cNvSpPr/>
          <p:nvPr/>
        </p:nvSpPr>
        <p:spPr>
          <a:xfrm>
            <a:off x="7543800" y="4536831"/>
            <a:ext cx="2514600" cy="1125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9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Scholarly/Peer-Reviewed Article vs. Popular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2028825"/>
            <a:ext cx="8013699" cy="4351338"/>
          </a:xfrm>
        </p:spPr>
      </p:pic>
    </p:spTree>
    <p:extLst>
      <p:ext uri="{BB962C8B-B14F-4D97-AF65-F5344CB8AC3E}">
        <p14:creationId xmlns:p14="http://schemas.microsoft.com/office/powerpoint/2010/main" val="1959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825"/>
            <a:ext cx="10515600" cy="1325563"/>
          </a:xfrm>
        </p:spPr>
        <p:txBody>
          <a:bodyPr>
            <a:normAutofit/>
          </a:bodyPr>
          <a:lstStyle/>
          <a:p>
            <a:r>
              <a:rPr lang="en-US" dirty="0"/>
              <a:t>From the Library Home Page click on the “Research Databases and Tutorials” link.</a:t>
            </a:r>
          </a:p>
        </p:txBody>
      </p:sp>
      <p:pic>
        <p:nvPicPr>
          <p:cNvPr id="4" name="Picture 3"/>
          <p:cNvPicPr>
            <a:picLocks noChangeAspect="1"/>
          </p:cNvPicPr>
          <p:nvPr/>
        </p:nvPicPr>
        <p:blipFill>
          <a:blip r:embed="rId2"/>
          <a:stretch>
            <a:fillRect/>
          </a:stretch>
        </p:blipFill>
        <p:spPr>
          <a:xfrm>
            <a:off x="1416603" y="2036591"/>
            <a:ext cx="8571394" cy="4821409"/>
          </a:xfrm>
          <a:prstGeom prst="rect">
            <a:avLst/>
          </a:prstGeom>
        </p:spPr>
      </p:pic>
    </p:spTree>
    <p:extLst>
      <p:ext uri="{BB962C8B-B14F-4D97-AF65-F5344CB8AC3E}">
        <p14:creationId xmlns:p14="http://schemas.microsoft.com/office/powerpoint/2010/main" val="31883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Recommended databases to search for Business research articles are: Business Source Complete, </a:t>
            </a:r>
            <a:r>
              <a:rPr lang="en-US" sz="2800" dirty="0" err="1"/>
              <a:t>NexisUni</a:t>
            </a:r>
            <a:r>
              <a:rPr lang="en-US" sz="2800" dirty="0"/>
              <a:t>, SAGE Premier, US </a:t>
            </a:r>
            <a:r>
              <a:rPr lang="en-US" sz="2800" dirty="0" err="1"/>
              <a:t>Newstream</a:t>
            </a:r>
            <a:r>
              <a:rPr lang="en-US" sz="2800" dirty="0"/>
              <a:t>, Global </a:t>
            </a:r>
            <a:r>
              <a:rPr lang="en-US" sz="2800" dirty="0" err="1"/>
              <a:t>Newstream</a:t>
            </a:r>
            <a:r>
              <a:rPr lang="en-US" sz="2800" dirty="0"/>
              <a:t>, and Academic Search Premier.</a:t>
            </a:r>
          </a:p>
        </p:txBody>
      </p:sp>
      <p:pic>
        <p:nvPicPr>
          <p:cNvPr id="4" name="Picture 3"/>
          <p:cNvPicPr>
            <a:picLocks noChangeAspect="1"/>
          </p:cNvPicPr>
          <p:nvPr/>
        </p:nvPicPr>
        <p:blipFill>
          <a:blip r:embed="rId2"/>
          <a:stretch>
            <a:fillRect/>
          </a:stretch>
        </p:blipFill>
        <p:spPr>
          <a:xfrm>
            <a:off x="566406" y="1590998"/>
            <a:ext cx="9746971" cy="5482671"/>
          </a:xfrm>
          <a:prstGeom prst="rect">
            <a:avLst/>
          </a:prstGeom>
        </p:spPr>
      </p:pic>
      <p:sp>
        <p:nvSpPr>
          <p:cNvPr id="5" name="Right Arrow 4"/>
          <p:cNvSpPr/>
          <p:nvPr/>
        </p:nvSpPr>
        <p:spPr>
          <a:xfrm rot="10800000">
            <a:off x="3675185" y="3780692"/>
            <a:ext cx="351692" cy="1143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6438900" y="4566138"/>
            <a:ext cx="351692" cy="1143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5981700" y="6623538"/>
            <a:ext cx="351692" cy="1143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3807069" y="2881392"/>
            <a:ext cx="351692" cy="1143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3499338" y="6342184"/>
            <a:ext cx="351692" cy="1143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If you are accessing the databases from off-campus, you will be asked to login by clicking on the “Marian University Email” button.  You must enter your full Marian Email and password”</a:t>
            </a:r>
          </a:p>
        </p:txBody>
      </p:sp>
      <p:pic>
        <p:nvPicPr>
          <p:cNvPr id="5" name="Picture 4"/>
          <p:cNvPicPr>
            <a:picLocks noChangeAspect="1"/>
          </p:cNvPicPr>
          <p:nvPr/>
        </p:nvPicPr>
        <p:blipFill>
          <a:blip r:embed="rId2"/>
          <a:stretch>
            <a:fillRect/>
          </a:stretch>
        </p:blipFill>
        <p:spPr>
          <a:xfrm>
            <a:off x="1562100" y="2197100"/>
            <a:ext cx="8093676" cy="3606800"/>
          </a:xfrm>
          <a:prstGeom prst="rect">
            <a:avLst/>
          </a:prstGeom>
        </p:spPr>
      </p:pic>
    </p:spTree>
    <p:extLst>
      <p:ext uri="{BB962C8B-B14F-4D97-AF65-F5344CB8AC3E}">
        <p14:creationId xmlns:p14="http://schemas.microsoft.com/office/powerpoint/2010/main" val="202444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342900"/>
            <a:ext cx="10515600" cy="2324101"/>
          </a:xfrm>
        </p:spPr>
        <p:txBody>
          <a:bodyPr>
            <a:normAutofit fontScale="90000"/>
          </a:bodyPr>
          <a:lstStyle/>
          <a:p>
            <a:br>
              <a:rPr lang="en-US" sz="3100" dirty="0"/>
            </a:br>
            <a:r>
              <a:rPr lang="en-US" sz="3100" dirty="0"/>
              <a:t>Searching Business Source Complete and Academic Search Premier</a:t>
            </a:r>
            <a:br>
              <a:rPr lang="en-US" sz="3100" dirty="0"/>
            </a:br>
            <a:br>
              <a:rPr lang="en-US" sz="3100" dirty="0"/>
            </a:br>
            <a:r>
              <a:rPr lang="en-US" sz="3100" dirty="0"/>
              <a:t>Type keywords into boxes, make sure “</a:t>
            </a:r>
            <a:r>
              <a:rPr lang="en-US" sz="3100" dirty="0" err="1"/>
              <a:t>Tx</a:t>
            </a:r>
            <a:r>
              <a:rPr lang="en-US" sz="3100" dirty="0"/>
              <a:t> All Text” is used for keyword searching.  For scholarly articles make sure the “Scholarly (Peer Reviewed) Journals” is checked</a:t>
            </a:r>
            <a:br>
              <a:rPr lang="en-US" dirty="0"/>
            </a:br>
            <a:endParaRPr lang="en-US" dirty="0"/>
          </a:p>
        </p:txBody>
      </p:sp>
      <p:pic>
        <p:nvPicPr>
          <p:cNvPr id="3" name="Picture 2"/>
          <p:cNvPicPr>
            <a:picLocks noChangeAspect="1"/>
          </p:cNvPicPr>
          <p:nvPr/>
        </p:nvPicPr>
        <p:blipFill>
          <a:blip r:embed="rId2"/>
          <a:stretch>
            <a:fillRect/>
          </a:stretch>
        </p:blipFill>
        <p:spPr>
          <a:xfrm>
            <a:off x="296864" y="2781302"/>
            <a:ext cx="5697537" cy="3086098"/>
          </a:xfrm>
          <a:prstGeom prst="rect">
            <a:avLst/>
          </a:prstGeom>
        </p:spPr>
      </p:pic>
      <p:pic>
        <p:nvPicPr>
          <p:cNvPr id="4" name="Picture 3"/>
          <p:cNvPicPr>
            <a:picLocks noChangeAspect="1"/>
          </p:cNvPicPr>
          <p:nvPr/>
        </p:nvPicPr>
        <p:blipFill>
          <a:blip r:embed="rId3"/>
          <a:stretch>
            <a:fillRect/>
          </a:stretch>
        </p:blipFill>
        <p:spPr>
          <a:xfrm>
            <a:off x="6311900" y="3259137"/>
            <a:ext cx="5029200" cy="1838325"/>
          </a:xfrm>
          <a:prstGeom prst="rect">
            <a:avLst/>
          </a:prstGeom>
        </p:spPr>
      </p:pic>
    </p:spTree>
    <p:extLst>
      <p:ext uri="{BB962C8B-B14F-4D97-AF65-F5344CB8AC3E}">
        <p14:creationId xmlns:p14="http://schemas.microsoft.com/office/powerpoint/2010/main" val="92215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0000"/>
                </a:solidFill>
              </a:rPr>
              <a:t>6,724</a:t>
            </a:r>
            <a:r>
              <a:rPr lang="en-US" sz="3200" dirty="0"/>
              <a:t> results. Check </a:t>
            </a:r>
            <a:r>
              <a:rPr lang="en-US" sz="3200" dirty="0">
                <a:solidFill>
                  <a:srgbClr val="0070C0"/>
                </a:solidFill>
              </a:rPr>
              <a:t>subject headings </a:t>
            </a:r>
            <a:r>
              <a:rPr lang="en-US" sz="3200" dirty="0"/>
              <a:t>to discover more or better search words. Narrow down by clicking the </a:t>
            </a:r>
            <a:r>
              <a:rPr lang="en-US" sz="3200" dirty="0">
                <a:solidFill>
                  <a:srgbClr val="00B050"/>
                </a:solidFill>
              </a:rPr>
              <a:t>Date Range</a:t>
            </a:r>
            <a:r>
              <a:rPr lang="en-US" sz="3200" dirty="0"/>
              <a:t> or </a:t>
            </a:r>
            <a:r>
              <a:rPr lang="en-US" sz="3200" dirty="0">
                <a:solidFill>
                  <a:schemeClr val="accent4"/>
                </a:solidFill>
              </a:rPr>
              <a:t>Full text</a:t>
            </a:r>
            <a:r>
              <a:rPr lang="en-US" sz="3200" dirty="0"/>
              <a:t>:</a:t>
            </a:r>
          </a:p>
        </p:txBody>
      </p:sp>
      <p:pic>
        <p:nvPicPr>
          <p:cNvPr id="3" name="Picture 2"/>
          <p:cNvPicPr>
            <a:picLocks noChangeAspect="1"/>
          </p:cNvPicPr>
          <p:nvPr/>
        </p:nvPicPr>
        <p:blipFill>
          <a:blip r:embed="rId2"/>
          <a:stretch>
            <a:fillRect/>
          </a:stretch>
        </p:blipFill>
        <p:spPr>
          <a:xfrm>
            <a:off x="838200" y="1816099"/>
            <a:ext cx="9886950" cy="4879975"/>
          </a:xfrm>
          <a:prstGeom prst="rect">
            <a:avLst/>
          </a:prstGeom>
        </p:spPr>
      </p:pic>
    </p:spTree>
    <p:extLst>
      <p:ext uri="{BB962C8B-B14F-4D97-AF65-F5344CB8AC3E}">
        <p14:creationId xmlns:p14="http://schemas.microsoft.com/office/powerpoint/2010/main" val="402706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50"/>
                </a:solidFill>
              </a:rPr>
              <a:t>Narrow results </a:t>
            </a:r>
            <a:r>
              <a:rPr lang="en-US" dirty="0"/>
              <a:t>more by </a:t>
            </a:r>
            <a:r>
              <a:rPr lang="en-US" dirty="0">
                <a:solidFill>
                  <a:srgbClr val="0070C0"/>
                </a:solidFill>
              </a:rPr>
              <a:t>adding more terms</a:t>
            </a:r>
            <a:r>
              <a:rPr lang="en-US" dirty="0"/>
              <a:t>, requiring that they are </a:t>
            </a:r>
            <a:r>
              <a:rPr lang="en-US" dirty="0">
                <a:solidFill>
                  <a:srgbClr val="FF0000"/>
                </a:solidFill>
              </a:rPr>
              <a:t>Subjects</a:t>
            </a:r>
            <a:r>
              <a:rPr lang="en-US" dirty="0"/>
              <a:t>…</a:t>
            </a:r>
          </a:p>
        </p:txBody>
      </p:sp>
      <p:pic>
        <p:nvPicPr>
          <p:cNvPr id="4" name="Picture 3"/>
          <p:cNvPicPr>
            <a:picLocks noChangeAspect="1"/>
          </p:cNvPicPr>
          <p:nvPr/>
        </p:nvPicPr>
        <p:blipFill>
          <a:blip r:embed="rId2"/>
          <a:stretch>
            <a:fillRect/>
          </a:stretch>
        </p:blipFill>
        <p:spPr>
          <a:xfrm>
            <a:off x="838200" y="1690688"/>
            <a:ext cx="9972675" cy="4824412"/>
          </a:xfrm>
          <a:prstGeom prst="rect">
            <a:avLst/>
          </a:prstGeom>
        </p:spPr>
      </p:pic>
    </p:spTree>
    <p:extLst>
      <p:ext uri="{BB962C8B-B14F-4D97-AF65-F5344CB8AC3E}">
        <p14:creationId xmlns:p14="http://schemas.microsoft.com/office/powerpoint/2010/main" val="2172176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631</Words>
  <Application>Microsoft Office PowerPoint</Application>
  <PresentationFormat>Widescreen</PresentationFormat>
  <Paragraphs>38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Business Databases:  Research Articles</vt:lpstr>
      <vt:lpstr>Click on Library from Marian website: https://www.marianuniversity.edu/</vt:lpstr>
      <vt:lpstr>Scholarly/Peer-Reviewed Article vs. Popular Sources</vt:lpstr>
      <vt:lpstr>From the Library Home Page click on the “Research Databases and Tutorials” link.</vt:lpstr>
      <vt:lpstr>Recommended databases to search for Business research articles are: Business Source Complete, NexisUni, SAGE Premier, US Newstream, Global Newstream, and Academic Search Premier.</vt:lpstr>
      <vt:lpstr>If you are accessing the databases from off-campus, you will be asked to login by clicking on the “Marian University Email” button.  You must enter your full Marian Email and password”</vt:lpstr>
      <vt:lpstr> Searching Business Source Complete and Academic Search Premier  Type keywords into boxes, make sure “Tx All Text” is used for keyword searching.  For scholarly articles make sure the “Scholarly (Peer Reviewed) Journals” is checked </vt:lpstr>
      <vt:lpstr>6,724 results. Check subject headings to discover more or better search words. Narrow down by clicking the Date Range or Full text:</vt:lpstr>
      <vt:lpstr>Narrow results more by adding more terms, requiring that they are Subjects…</vt:lpstr>
      <vt:lpstr>AND narrows down and brings fewer results. OR adds synonyms or concepts and finds more results. Can be typed or as drop down arrow: example: supply chain management OR scm.</vt:lpstr>
      <vt:lpstr>Look for PDF Full Text or HTML Full Text or Linked Full Text to open the article.  If the citation does not have one of these three options, click Request through Interlibrary Loan (which will open a form that will request the library get the article from another library)</vt:lpstr>
      <vt:lpstr>To Email, Save, Print or Cite (will give citation in format of your choosing) an article:</vt:lpstr>
      <vt:lpstr>Nexis Uni includes:</vt:lpstr>
      <vt:lpstr>To find info on a specific company:</vt:lpstr>
      <vt:lpstr>You can search by location, company name, industry, ticker symbol:</vt:lpstr>
      <vt:lpstr>“Mercury Marine” exists as both a publically traded and privately held company:</vt:lpstr>
      <vt:lpstr>Mercury Marine Private report. Private companies are not required to release as much information:</vt:lpstr>
      <vt:lpstr>Mercury Marine Public report. Note the parent company has a link:</vt:lpstr>
      <vt:lpstr>Find data, industry reviews, competitors, analysis…</vt:lpstr>
      <vt:lpstr>Nexis Uni Help and Tips. Advanced search also may be easier:</vt:lpstr>
      <vt:lpstr>Advanced Search. Click Add to create search. Use ! or * to find words beginning with those letters. Scroll down to click “Search” button.</vt:lpstr>
      <vt:lpstr>The original search can be narrowed by adding additional terms, by document type, subject, topic, time period…</vt:lpstr>
      <vt:lpstr>Save individual results, print, email, download…</vt:lpstr>
      <vt:lpstr>Law review article example. Journal title:</vt:lpstr>
      <vt:lpstr>Nexis Uni law cases:</vt:lpstr>
      <vt:lpstr>Searching SAGE Premier:  Enter Keywords into search boxes; use Boolean Operators And, Or, Not to refine your search</vt:lpstr>
      <vt:lpstr>Results with be in at the top (1853).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Any Questions? Ask a library staff member!</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dc:title>
  <dc:creator>Thibodeau, Sarah R</dc:creator>
  <cp:lastModifiedBy>Thibodeau, Sarah R</cp:lastModifiedBy>
  <cp:revision>33</cp:revision>
  <dcterms:created xsi:type="dcterms:W3CDTF">2018-10-05T15:12:39Z</dcterms:created>
  <dcterms:modified xsi:type="dcterms:W3CDTF">2024-10-08T19:44:43Z</dcterms:modified>
</cp:coreProperties>
</file>