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0" r:id="rId6"/>
    <p:sldId id="261" r:id="rId7"/>
    <p:sldId id="262" r:id="rId8"/>
    <p:sldId id="263" r:id="rId9"/>
    <p:sldId id="264" r:id="rId10"/>
    <p:sldId id="270" r:id="rId11"/>
    <p:sldId id="271" r:id="rId12"/>
    <p:sldId id="272" r:id="rId13"/>
    <p:sldId id="290" r:id="rId14"/>
    <p:sldId id="277" r:id="rId15"/>
    <p:sldId id="278" r:id="rId16"/>
    <p:sldId id="279" r:id="rId17"/>
    <p:sldId id="280" r:id="rId18"/>
    <p:sldId id="284" r:id="rId19"/>
    <p:sldId id="285" r:id="rId20"/>
    <p:sldId id="286" r:id="rId21"/>
    <p:sldId id="287" r:id="rId22"/>
    <p:sldId id="288" r:id="rId23"/>
    <p:sldId id="289" r:id="rId24"/>
    <p:sldId id="273" r:id="rId25"/>
    <p:sldId id="274" r:id="rId26"/>
    <p:sldId id="275"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5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0FA7C-6E30-4097-8322-374E0FFA143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479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3393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948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8252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0FA7C-6E30-4097-8322-374E0FFA143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2677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0FA7C-6E30-4097-8322-374E0FFA143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720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0FA7C-6E30-4097-8322-374E0FFA1433}"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99383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0FA7C-6E30-4097-8322-374E0FFA1433}"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72439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FA7C-6E30-4097-8322-374E0FFA143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07901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2404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6522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0FA7C-6E30-4097-8322-374E0FFA1433}"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C0A9-00E9-455B-954E-C0E98E47B143}" type="slidenum">
              <a:rPr lang="en-US" smtClean="0"/>
              <a:t>‹#›</a:t>
            </a:fld>
            <a:endParaRPr lang="en-US"/>
          </a:p>
        </p:txBody>
      </p:sp>
    </p:spTree>
    <p:extLst>
      <p:ext uri="{BB962C8B-B14F-4D97-AF65-F5344CB8AC3E}">
        <p14:creationId xmlns:p14="http://schemas.microsoft.com/office/powerpoint/2010/main" val="206065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rthibodeau64@marianuniversity.ed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 Id="rId5" Type="http://schemas.openxmlformats.org/officeDocument/2006/relationships/image" Target="../media/image17.tmp"/><Relationship Id="rId4" Type="http://schemas.openxmlformats.org/officeDocument/2006/relationships/image" Target="../media/image16.tmp"/></Relationships>
</file>

<file path=ppt/slides/_rels/slide1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arianuniversity.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5938"/>
            <a:ext cx="9144000" cy="2387600"/>
          </a:xfrm>
        </p:spPr>
        <p:txBody>
          <a:bodyPr>
            <a:normAutofit/>
          </a:bodyPr>
          <a:lstStyle/>
          <a:p>
            <a:r>
              <a:rPr lang="en-US" sz="5400" dirty="0"/>
              <a:t>Business Databases: </a:t>
            </a:r>
            <a:br>
              <a:rPr lang="en-US" sz="5400" dirty="0"/>
            </a:br>
            <a:r>
              <a:rPr lang="en-US" sz="5400" dirty="0"/>
              <a:t>Research Articles</a:t>
            </a:r>
          </a:p>
        </p:txBody>
      </p:sp>
      <p:sp>
        <p:nvSpPr>
          <p:cNvPr id="3" name="Subtitle 2"/>
          <p:cNvSpPr>
            <a:spLocks noGrp="1"/>
          </p:cNvSpPr>
          <p:nvPr>
            <p:ph type="subTitle" idx="1"/>
          </p:nvPr>
        </p:nvSpPr>
        <p:spPr>
          <a:xfrm>
            <a:off x="1524000" y="4173538"/>
            <a:ext cx="9144000" cy="1655762"/>
          </a:xfrm>
        </p:spPr>
        <p:txBody>
          <a:bodyPr>
            <a:normAutofit/>
          </a:bodyPr>
          <a:lstStyle/>
          <a:p>
            <a:r>
              <a:rPr lang="en-US" dirty="0"/>
              <a:t>Sarah Thibodeau</a:t>
            </a:r>
          </a:p>
          <a:p>
            <a:r>
              <a:rPr lang="en-US" dirty="0">
                <a:hlinkClick r:id="rId2"/>
              </a:rPr>
              <a:t>srthibodeau64@marianuniversity.edu</a:t>
            </a:r>
            <a:endParaRPr lang="en-US" dirty="0"/>
          </a:p>
          <a:p>
            <a:r>
              <a:rPr lang="en-US" dirty="0"/>
              <a:t>920-923-8096</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47663"/>
            <a:ext cx="1676400" cy="19240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6700" y="-48418"/>
            <a:ext cx="3402374" cy="2590799"/>
          </a:xfrm>
          <a:prstGeom prst="rect">
            <a:avLst/>
          </a:prstGeom>
        </p:spPr>
      </p:pic>
    </p:spTree>
    <p:extLst>
      <p:ext uri="{BB962C8B-B14F-4D97-AF65-F5344CB8AC3E}">
        <p14:creationId xmlns:p14="http://schemas.microsoft.com/office/powerpoint/2010/main" val="24934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When reviewing your result lists, you should read an article's abstract (summary) to determine its use. You can also generate keywords for your article searches using the subject headings or keywords listed in the citation.</a:t>
            </a:r>
          </a:p>
        </p:txBody>
      </p:sp>
      <p:pic>
        <p:nvPicPr>
          <p:cNvPr id="5" name="Picture 4">
            <a:extLst>
              <a:ext uri="{FF2B5EF4-FFF2-40B4-BE49-F238E27FC236}">
                <a16:creationId xmlns:a16="http://schemas.microsoft.com/office/drawing/2014/main" id="{98177C84-8503-4C32-A7D9-9A0486FBC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07" y="1776182"/>
            <a:ext cx="11536385" cy="3305636"/>
          </a:xfrm>
          <a:prstGeom prst="rect">
            <a:avLst/>
          </a:prstGeom>
        </p:spPr>
      </p:pic>
      <p:sp>
        <p:nvSpPr>
          <p:cNvPr id="6" name="Arrow: Left 5">
            <a:extLst>
              <a:ext uri="{FF2B5EF4-FFF2-40B4-BE49-F238E27FC236}">
                <a16:creationId xmlns:a16="http://schemas.microsoft.com/office/drawing/2014/main" id="{F45BA9B5-C278-4D28-A68B-C31609BBB413}"/>
              </a:ext>
            </a:extLst>
          </p:cNvPr>
          <p:cNvSpPr/>
          <p:nvPr/>
        </p:nvSpPr>
        <p:spPr>
          <a:xfrm>
            <a:off x="10871200" y="3657600"/>
            <a:ext cx="482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80DB0AB4-3645-416A-8A36-EE1E3FC5CA11}"/>
              </a:ext>
            </a:extLst>
          </p:cNvPr>
          <p:cNvSpPr/>
          <p:nvPr/>
        </p:nvSpPr>
        <p:spPr>
          <a:xfrm>
            <a:off x="9093200" y="4165600"/>
            <a:ext cx="482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7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You will have three types of article access options in </a:t>
            </a:r>
            <a:r>
              <a:rPr lang="en-US" sz="2800" dirty="0" err="1"/>
              <a:t>Ebscohost</a:t>
            </a:r>
            <a:r>
              <a:rPr lang="en-US" sz="2800" dirty="0"/>
              <a:t> resources.  Click the “Access Options” drop-down menu to see what is available for each article.  They are PDF, Online Full Text, or a link to an outside open-access source.  If you see “Request this item through Interlibrary Loan” the library can request the article from another institution at no cost to the student.</a:t>
            </a:r>
          </a:p>
        </p:txBody>
      </p:sp>
      <p:pic>
        <p:nvPicPr>
          <p:cNvPr id="5" name="Picture 4">
            <a:extLst>
              <a:ext uri="{FF2B5EF4-FFF2-40B4-BE49-F238E27FC236}">
                <a16:creationId xmlns:a16="http://schemas.microsoft.com/office/drawing/2014/main" id="{C5553BDB-6D1D-470D-884B-45839BFA4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684" y="3019368"/>
            <a:ext cx="228632" cy="819264"/>
          </a:xfrm>
          <a:prstGeom prst="rect">
            <a:avLst/>
          </a:prstGeom>
        </p:spPr>
      </p:pic>
      <p:pic>
        <p:nvPicPr>
          <p:cNvPr id="9" name="Picture 8">
            <a:extLst>
              <a:ext uri="{FF2B5EF4-FFF2-40B4-BE49-F238E27FC236}">
                <a16:creationId xmlns:a16="http://schemas.microsoft.com/office/drawing/2014/main" id="{62FE7FB9-2855-40B0-996F-A4993927C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23" y="1852392"/>
            <a:ext cx="5044277" cy="2491008"/>
          </a:xfrm>
          <a:prstGeom prst="rect">
            <a:avLst/>
          </a:prstGeom>
        </p:spPr>
      </p:pic>
      <p:pic>
        <p:nvPicPr>
          <p:cNvPr id="11" name="Picture 10">
            <a:extLst>
              <a:ext uri="{FF2B5EF4-FFF2-40B4-BE49-F238E27FC236}">
                <a16:creationId xmlns:a16="http://schemas.microsoft.com/office/drawing/2014/main" id="{A2EFD7D5-C041-4646-8754-FEE5F643B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234" y="2395393"/>
            <a:ext cx="4172532" cy="1247949"/>
          </a:xfrm>
          <a:prstGeom prst="rect">
            <a:avLst/>
          </a:prstGeom>
        </p:spPr>
      </p:pic>
      <p:pic>
        <p:nvPicPr>
          <p:cNvPr id="13" name="Picture 12">
            <a:extLst>
              <a:ext uri="{FF2B5EF4-FFF2-40B4-BE49-F238E27FC236}">
                <a16:creationId xmlns:a16="http://schemas.microsoft.com/office/drawing/2014/main" id="{4F55BE27-0C73-41E8-9C24-74D14EDB4F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3713" y="4776704"/>
            <a:ext cx="3934374" cy="1190791"/>
          </a:xfrm>
          <a:prstGeom prst="rect">
            <a:avLst/>
          </a:prstGeom>
        </p:spPr>
      </p:pic>
    </p:spTree>
    <p:extLst>
      <p:ext uri="{BB962C8B-B14F-4D97-AF65-F5344CB8AC3E}">
        <p14:creationId xmlns:p14="http://schemas.microsoft.com/office/powerpoint/2010/main" val="316229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Articles can be printed, downloaded, and shared.  On the top right of a full text article you will see a tool bar for these features.</a:t>
            </a:r>
          </a:p>
        </p:txBody>
      </p:sp>
      <p:pic>
        <p:nvPicPr>
          <p:cNvPr id="7" name="Picture 6">
            <a:extLst>
              <a:ext uri="{FF2B5EF4-FFF2-40B4-BE49-F238E27FC236}">
                <a16:creationId xmlns:a16="http://schemas.microsoft.com/office/drawing/2014/main" id="{05988B61-DA44-408B-ADF8-1537A2568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992896"/>
            <a:ext cx="9626600" cy="2694408"/>
          </a:xfrm>
          <a:prstGeom prst="rect">
            <a:avLst/>
          </a:prstGeom>
        </p:spPr>
      </p:pic>
      <p:sp>
        <p:nvSpPr>
          <p:cNvPr id="8" name="Oval 7">
            <a:extLst>
              <a:ext uri="{FF2B5EF4-FFF2-40B4-BE49-F238E27FC236}">
                <a16:creationId xmlns:a16="http://schemas.microsoft.com/office/drawing/2014/main" id="{8005C432-92B9-4F9B-925D-E5C445BCEC28}"/>
              </a:ext>
            </a:extLst>
          </p:cNvPr>
          <p:cNvSpPr/>
          <p:nvPr/>
        </p:nvSpPr>
        <p:spPr>
          <a:xfrm>
            <a:off x="8305800" y="1574800"/>
            <a:ext cx="3213100" cy="1325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16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14F8-F9E8-45F4-8020-E9A7B932130F}"/>
              </a:ext>
            </a:extLst>
          </p:cNvPr>
          <p:cNvSpPr>
            <a:spLocks noGrp="1"/>
          </p:cNvSpPr>
          <p:nvPr>
            <p:ph type="title"/>
          </p:nvPr>
        </p:nvSpPr>
        <p:spPr/>
        <p:txBody>
          <a:bodyPr anchor="t">
            <a:normAutofit/>
          </a:bodyPr>
          <a:lstStyle/>
          <a:p>
            <a:r>
              <a:rPr lang="en-US" sz="2400" dirty="0"/>
              <a:t>Articles can be shared via a permanent link or email.  If a professor requests a link to an article posted on MO2 use the “Create Link” option.  Citations is various formats can be created for each article by using the “quote” marks on top right menu bar.</a:t>
            </a:r>
          </a:p>
        </p:txBody>
      </p:sp>
      <p:pic>
        <p:nvPicPr>
          <p:cNvPr id="6" name="Picture 5">
            <a:extLst>
              <a:ext uri="{FF2B5EF4-FFF2-40B4-BE49-F238E27FC236}">
                <a16:creationId xmlns:a16="http://schemas.microsoft.com/office/drawing/2014/main" id="{3A1B7653-31D9-4413-B2B3-A9C7A96E9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2258275"/>
            <a:ext cx="3767562" cy="3449176"/>
          </a:xfrm>
          <a:prstGeom prst="rect">
            <a:avLst/>
          </a:prstGeom>
        </p:spPr>
      </p:pic>
      <p:pic>
        <p:nvPicPr>
          <p:cNvPr id="8" name="Picture 7">
            <a:extLst>
              <a:ext uri="{FF2B5EF4-FFF2-40B4-BE49-F238E27FC236}">
                <a16:creationId xmlns:a16="http://schemas.microsoft.com/office/drawing/2014/main" id="{BC43CDCC-BD3B-42A7-B249-CCDBD9D5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305" y="1917700"/>
            <a:ext cx="3802194" cy="4749800"/>
          </a:xfrm>
          <a:prstGeom prst="rect">
            <a:avLst/>
          </a:prstGeom>
        </p:spPr>
      </p:pic>
    </p:spTree>
    <p:extLst>
      <p:ext uri="{BB962C8B-B14F-4D97-AF65-F5344CB8AC3E}">
        <p14:creationId xmlns:p14="http://schemas.microsoft.com/office/powerpoint/2010/main" val="415802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FF0000"/>
                </a:solidFill>
              </a:rPr>
              <a:t>Nexis</a:t>
            </a:r>
            <a:r>
              <a:rPr lang="en-US" dirty="0">
                <a:solidFill>
                  <a:srgbClr val="FF0000"/>
                </a:solidFill>
              </a:rPr>
              <a:t> </a:t>
            </a:r>
            <a:r>
              <a:rPr lang="en-US" dirty="0" err="1">
                <a:solidFill>
                  <a:srgbClr val="FF0000"/>
                </a:solidFill>
              </a:rPr>
              <a:t>Uni</a:t>
            </a:r>
            <a:r>
              <a:rPr lang="en-US" dirty="0">
                <a:solidFill>
                  <a:srgbClr val="FF0000"/>
                </a:solidFill>
              </a:rPr>
              <a:t> includes:</a:t>
            </a:r>
          </a:p>
        </p:txBody>
      </p:sp>
      <p:sp>
        <p:nvSpPr>
          <p:cNvPr id="3" name="Content Placeholder 2"/>
          <p:cNvSpPr>
            <a:spLocks noGrp="1"/>
          </p:cNvSpPr>
          <p:nvPr>
            <p:ph idx="1"/>
          </p:nvPr>
        </p:nvSpPr>
        <p:spPr/>
        <p:txBody>
          <a:bodyPr/>
          <a:lstStyle/>
          <a:p>
            <a:r>
              <a:rPr lang="en-US" dirty="0"/>
              <a:t>Corporate information such as corporate officers and executives, financial data, SEC filings, and analyst reports</a:t>
            </a:r>
          </a:p>
          <a:p>
            <a:r>
              <a:rPr lang="en-US" dirty="0"/>
              <a:t>Legal cases</a:t>
            </a:r>
          </a:p>
          <a:p>
            <a:r>
              <a:rPr lang="en-US" dirty="0"/>
              <a:t>Scholarly and trade business articles, and business news</a:t>
            </a:r>
          </a:p>
          <a:p>
            <a:r>
              <a:rPr lang="en-US" dirty="0"/>
              <a:t>Legal reviews</a:t>
            </a:r>
          </a:p>
          <a:p>
            <a:r>
              <a:rPr lang="en-US" dirty="0"/>
              <a:t>Administrative regulations</a:t>
            </a:r>
          </a:p>
          <a:p>
            <a:r>
              <a:rPr lang="en-US" dirty="0"/>
              <a:t>Legislation</a:t>
            </a:r>
          </a:p>
          <a:p>
            <a:pPr marL="0" indent="0">
              <a:buNone/>
            </a:pPr>
            <a:endParaRPr lang="en-US" dirty="0"/>
          </a:p>
        </p:txBody>
      </p:sp>
    </p:spTree>
    <p:extLst>
      <p:ext uri="{BB962C8B-B14F-4D97-AF65-F5344CB8AC3E}">
        <p14:creationId xmlns:p14="http://schemas.microsoft.com/office/powerpoint/2010/main" val="3727260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find info on a specific company:</a:t>
            </a:r>
          </a:p>
        </p:txBody>
      </p:sp>
      <p:pic>
        <p:nvPicPr>
          <p:cNvPr id="7" name="Picture 6">
            <a:extLst>
              <a:ext uri="{FF2B5EF4-FFF2-40B4-BE49-F238E27FC236}">
                <a16:creationId xmlns:a16="http://schemas.microsoft.com/office/drawing/2014/main" id="{CD9D1D76-A3B1-4AC5-8906-681968CE6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686377"/>
            <a:ext cx="12192000" cy="5171623"/>
          </a:xfrm>
          <a:prstGeom prst="rect">
            <a:avLst/>
          </a:prstGeom>
        </p:spPr>
      </p:pic>
      <p:sp>
        <p:nvSpPr>
          <p:cNvPr id="8" name="Arrow: Up 7">
            <a:extLst>
              <a:ext uri="{FF2B5EF4-FFF2-40B4-BE49-F238E27FC236}">
                <a16:creationId xmlns:a16="http://schemas.microsoft.com/office/drawing/2014/main" id="{4454EC99-1082-4C5F-9C84-ED4B9EB63A05}"/>
              </a:ext>
            </a:extLst>
          </p:cNvPr>
          <p:cNvSpPr/>
          <p:nvPr/>
        </p:nvSpPr>
        <p:spPr>
          <a:xfrm>
            <a:off x="1905000" y="2463800"/>
            <a:ext cx="266700" cy="292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61AF973-4303-4D16-B7D2-873E8240CE19}"/>
              </a:ext>
            </a:extLst>
          </p:cNvPr>
          <p:cNvSpPr/>
          <p:nvPr/>
        </p:nvSpPr>
        <p:spPr>
          <a:xfrm>
            <a:off x="1816100" y="4457700"/>
            <a:ext cx="5562600" cy="20351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70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You can search by location, company name, industry, ticker symbol, executive name to find articles, news and legal information about company.  You can also use Find a Company under Dossier to find company information, sec filings, mergers and acquisitions, legal, intellectual property, etc.</a:t>
            </a:r>
          </a:p>
        </p:txBody>
      </p:sp>
      <p:pic>
        <p:nvPicPr>
          <p:cNvPr id="7" name="Picture 6">
            <a:extLst>
              <a:ext uri="{FF2B5EF4-FFF2-40B4-BE49-F238E27FC236}">
                <a16:creationId xmlns:a16="http://schemas.microsoft.com/office/drawing/2014/main" id="{4B53EC89-4D65-4695-8576-AC595AB53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1900306"/>
            <a:ext cx="12192000" cy="4592569"/>
          </a:xfrm>
          <a:prstGeom prst="rect">
            <a:avLst/>
          </a:prstGeom>
        </p:spPr>
      </p:pic>
    </p:spTree>
    <p:extLst>
      <p:ext uri="{BB962C8B-B14F-4D97-AF65-F5344CB8AC3E}">
        <p14:creationId xmlns:p14="http://schemas.microsoft.com/office/powerpoint/2010/main" val="374961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“Mercury Marine” example Dossier:</a:t>
            </a:r>
          </a:p>
        </p:txBody>
      </p:sp>
      <p:pic>
        <p:nvPicPr>
          <p:cNvPr id="7" name="Picture 6">
            <a:extLst>
              <a:ext uri="{FF2B5EF4-FFF2-40B4-BE49-F238E27FC236}">
                <a16:creationId xmlns:a16="http://schemas.microsoft.com/office/drawing/2014/main" id="{1724EF0E-926C-422F-A466-C14D56A4F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799" y="1556730"/>
            <a:ext cx="8318913" cy="4936145"/>
          </a:xfrm>
          <a:prstGeom prst="rect">
            <a:avLst/>
          </a:prstGeom>
        </p:spPr>
      </p:pic>
    </p:spTree>
    <p:extLst>
      <p:ext uri="{BB962C8B-B14F-4D97-AF65-F5344CB8AC3E}">
        <p14:creationId xmlns:p14="http://schemas.microsoft.com/office/powerpoint/2010/main" val="2180539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Nexis </a:t>
            </a:r>
            <a:r>
              <a:rPr lang="en-US" dirty="0" err="1"/>
              <a:t>Uni</a:t>
            </a:r>
            <a:r>
              <a:rPr lang="en-US" dirty="0"/>
              <a:t> </a:t>
            </a:r>
            <a:r>
              <a:rPr lang="en-US" dirty="0">
                <a:solidFill>
                  <a:srgbClr val="FF0000"/>
                </a:solidFill>
              </a:rPr>
              <a:t>Help</a:t>
            </a:r>
            <a:r>
              <a:rPr lang="en-US" dirty="0"/>
              <a:t> and </a:t>
            </a:r>
            <a:r>
              <a:rPr lang="en-US" dirty="0">
                <a:solidFill>
                  <a:srgbClr val="FF0000"/>
                </a:solidFill>
              </a:rPr>
              <a:t>Tips</a:t>
            </a:r>
            <a:r>
              <a:rPr lang="en-US" dirty="0"/>
              <a:t>. </a:t>
            </a:r>
            <a:r>
              <a:rPr lang="en-US" dirty="0">
                <a:solidFill>
                  <a:srgbClr val="0070C0"/>
                </a:solidFill>
              </a:rPr>
              <a:t>Advanced search </a:t>
            </a:r>
            <a:r>
              <a:rPr lang="en-US" dirty="0"/>
              <a:t>also may be easier: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06601"/>
            <a:ext cx="11054979" cy="4851400"/>
          </a:xfrm>
        </p:spPr>
      </p:pic>
    </p:spTree>
    <p:extLst>
      <p:ext uri="{BB962C8B-B14F-4D97-AF65-F5344CB8AC3E}">
        <p14:creationId xmlns:p14="http://schemas.microsoft.com/office/powerpoint/2010/main" val="3153423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Search. Click </a:t>
            </a:r>
            <a:r>
              <a:rPr lang="en-US" dirty="0">
                <a:solidFill>
                  <a:schemeClr val="accent6"/>
                </a:solidFill>
              </a:rPr>
              <a:t>Add</a:t>
            </a:r>
            <a:r>
              <a:rPr lang="en-US" dirty="0"/>
              <a:t> to create search. Use </a:t>
            </a:r>
            <a:r>
              <a:rPr lang="en-US" dirty="0">
                <a:solidFill>
                  <a:srgbClr val="0070C0"/>
                </a:solidFill>
              </a:rPr>
              <a:t>!</a:t>
            </a:r>
            <a:r>
              <a:rPr lang="en-US" dirty="0">
                <a:solidFill>
                  <a:srgbClr val="002060"/>
                </a:solidFill>
              </a:rPr>
              <a:t> </a:t>
            </a:r>
            <a:r>
              <a:rPr lang="en-US" dirty="0"/>
              <a:t>or </a:t>
            </a:r>
            <a:r>
              <a:rPr lang="en-US" dirty="0">
                <a:solidFill>
                  <a:schemeClr val="accent5"/>
                </a:solidFill>
              </a:rPr>
              <a:t>*</a:t>
            </a:r>
            <a:r>
              <a:rPr lang="en-US" dirty="0"/>
              <a:t> to find words beginning with those letters. Scroll down to click “Search” button.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115" y="1825625"/>
            <a:ext cx="10459770" cy="4351338"/>
          </a:xfrm>
        </p:spPr>
      </p:pic>
    </p:spTree>
    <p:extLst>
      <p:ext uri="{BB962C8B-B14F-4D97-AF65-F5344CB8AC3E}">
        <p14:creationId xmlns:p14="http://schemas.microsoft.com/office/powerpoint/2010/main" val="163904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on Library from Marian website:</a:t>
            </a:r>
            <a:br>
              <a:rPr lang="en-US" dirty="0"/>
            </a:br>
            <a:r>
              <a:rPr lang="en-US" dirty="0">
                <a:hlinkClick r:id="rId2"/>
              </a:rPr>
              <a:t>https://www.marianuniversity.edu/</a:t>
            </a:r>
            <a:endParaRPr lang="en-US" dirty="0"/>
          </a:p>
        </p:txBody>
      </p:sp>
      <p:pic>
        <p:nvPicPr>
          <p:cNvPr id="5" name="Picture 4"/>
          <p:cNvPicPr/>
          <p:nvPr/>
        </p:nvPicPr>
        <p:blipFill>
          <a:blip r:embed="rId3"/>
          <a:stretch>
            <a:fillRect/>
          </a:stretch>
        </p:blipFill>
        <p:spPr>
          <a:xfrm>
            <a:off x="1682846" y="2022231"/>
            <a:ext cx="9017391" cy="4533964"/>
          </a:xfrm>
          <a:prstGeom prst="rect">
            <a:avLst/>
          </a:prstGeom>
        </p:spPr>
      </p:pic>
      <p:sp>
        <p:nvSpPr>
          <p:cNvPr id="6" name="Oval 5"/>
          <p:cNvSpPr/>
          <p:nvPr/>
        </p:nvSpPr>
        <p:spPr>
          <a:xfrm>
            <a:off x="5187462" y="2769577"/>
            <a:ext cx="650630" cy="307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80992" y="4888523"/>
            <a:ext cx="483577" cy="167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5706208" y="3077308"/>
            <a:ext cx="483577" cy="16793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4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a:solidFill>
                  <a:srgbClr val="FF0000"/>
                </a:solidFill>
              </a:rPr>
              <a:t>original search </a:t>
            </a:r>
            <a:r>
              <a:rPr lang="en-US" dirty="0"/>
              <a:t>can be narrowed </a:t>
            </a:r>
            <a:r>
              <a:rPr lang="en-US" dirty="0">
                <a:solidFill>
                  <a:srgbClr val="7030A0"/>
                </a:solidFill>
              </a:rPr>
              <a:t>by adding additional terms</a:t>
            </a:r>
            <a:r>
              <a:rPr lang="en-US" dirty="0"/>
              <a:t>, by </a:t>
            </a:r>
            <a:r>
              <a:rPr lang="en-US" dirty="0">
                <a:solidFill>
                  <a:schemeClr val="accent6"/>
                </a:solidFill>
              </a:rPr>
              <a:t>document type</a:t>
            </a:r>
            <a:r>
              <a:rPr lang="en-US" dirty="0"/>
              <a:t>, subject, topic, time period…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648" y="1825624"/>
            <a:ext cx="7848730" cy="4867275"/>
          </a:xfrm>
        </p:spPr>
      </p:pic>
    </p:spTree>
    <p:extLst>
      <p:ext uri="{BB962C8B-B14F-4D97-AF65-F5344CB8AC3E}">
        <p14:creationId xmlns:p14="http://schemas.microsoft.com/office/powerpoint/2010/main" val="279482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Save individual results</a:t>
            </a:r>
            <a:r>
              <a:rPr lang="en-US" dirty="0"/>
              <a:t>, </a:t>
            </a:r>
            <a:r>
              <a:rPr lang="en-US" dirty="0">
                <a:solidFill>
                  <a:srgbClr val="FF0000"/>
                </a:solidFill>
              </a:rPr>
              <a:t>print</a:t>
            </a:r>
            <a:r>
              <a:rPr lang="en-US" dirty="0"/>
              <a:t>, </a:t>
            </a:r>
            <a:r>
              <a:rPr lang="en-US" dirty="0">
                <a:solidFill>
                  <a:schemeClr val="accent2">
                    <a:lumMod val="60000"/>
                    <a:lumOff val="40000"/>
                  </a:schemeClr>
                </a:solidFill>
              </a:rPr>
              <a:t>email</a:t>
            </a:r>
            <a:r>
              <a:rPr lang="en-US" dirty="0"/>
              <a:t>, </a:t>
            </a:r>
            <a:r>
              <a:rPr lang="en-US" dirty="0">
                <a:solidFill>
                  <a:schemeClr val="accent6"/>
                </a:solidFill>
              </a:rPr>
              <a:t>download</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544" y="2320925"/>
            <a:ext cx="8038912" cy="4351338"/>
          </a:xfrm>
        </p:spPr>
      </p:pic>
    </p:spTree>
    <p:extLst>
      <p:ext uri="{BB962C8B-B14F-4D97-AF65-F5344CB8AC3E}">
        <p14:creationId xmlns:p14="http://schemas.microsoft.com/office/powerpoint/2010/main" val="1309359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review article example. </a:t>
            </a:r>
            <a:r>
              <a:rPr lang="en-US" dirty="0">
                <a:solidFill>
                  <a:schemeClr val="accent5"/>
                </a:solidFill>
              </a:rPr>
              <a:t>Journal title</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2960" y="1825625"/>
            <a:ext cx="6226079" cy="4351338"/>
          </a:xfrm>
        </p:spPr>
      </p:pic>
    </p:spTree>
    <p:extLst>
      <p:ext uri="{BB962C8B-B14F-4D97-AF65-F5344CB8AC3E}">
        <p14:creationId xmlns:p14="http://schemas.microsoft.com/office/powerpoint/2010/main" val="367843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Nexis </a:t>
            </a:r>
            <a:r>
              <a:rPr lang="en-US" dirty="0" err="1"/>
              <a:t>Uni</a:t>
            </a:r>
            <a:r>
              <a:rPr lang="en-US" dirty="0"/>
              <a:t> law cases: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8972" y="2003424"/>
            <a:ext cx="8472694" cy="4752975"/>
          </a:xfrm>
        </p:spPr>
      </p:pic>
    </p:spTree>
    <p:extLst>
      <p:ext uri="{BB962C8B-B14F-4D97-AF65-F5344CB8AC3E}">
        <p14:creationId xmlns:p14="http://schemas.microsoft.com/office/powerpoint/2010/main" val="244456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Searching </a:t>
            </a:r>
            <a:r>
              <a:rPr lang="en-US" sz="3200" dirty="0">
                <a:solidFill>
                  <a:srgbClr val="00B050"/>
                </a:solidFill>
              </a:rPr>
              <a:t>SAGE Premier</a:t>
            </a:r>
            <a:r>
              <a:rPr lang="en-US" sz="3200" dirty="0"/>
              <a:t>:  Enter </a:t>
            </a:r>
            <a:r>
              <a:rPr lang="en-US" sz="3200" dirty="0">
                <a:solidFill>
                  <a:srgbClr val="FF0000"/>
                </a:solidFill>
              </a:rPr>
              <a:t>Keywords</a:t>
            </a:r>
            <a:r>
              <a:rPr lang="en-US" sz="3200" dirty="0"/>
              <a:t> into search boxes; use Boolean Operators </a:t>
            </a:r>
            <a:r>
              <a:rPr lang="en-US" sz="3200" dirty="0">
                <a:solidFill>
                  <a:srgbClr val="7030A0"/>
                </a:solidFill>
              </a:rPr>
              <a:t>And</a:t>
            </a:r>
            <a:r>
              <a:rPr lang="en-US" sz="3200" dirty="0"/>
              <a:t>, </a:t>
            </a:r>
            <a:r>
              <a:rPr lang="en-US" sz="3200" dirty="0">
                <a:solidFill>
                  <a:srgbClr val="7030A0"/>
                </a:solidFill>
              </a:rPr>
              <a:t>Or</a:t>
            </a:r>
            <a:r>
              <a:rPr lang="en-US" sz="3200" dirty="0"/>
              <a:t>, </a:t>
            </a:r>
            <a:r>
              <a:rPr lang="en-US" sz="3200" dirty="0">
                <a:solidFill>
                  <a:srgbClr val="7030A0"/>
                </a:solidFill>
              </a:rPr>
              <a:t>Not</a:t>
            </a:r>
            <a:r>
              <a:rPr lang="en-US" sz="3200" dirty="0"/>
              <a:t> to refine your search</a:t>
            </a:r>
          </a:p>
        </p:txBody>
      </p:sp>
      <p:pic>
        <p:nvPicPr>
          <p:cNvPr id="3" name="Picture 2"/>
          <p:cNvPicPr>
            <a:picLocks noChangeAspect="1"/>
          </p:cNvPicPr>
          <p:nvPr/>
        </p:nvPicPr>
        <p:blipFill>
          <a:blip r:embed="rId2"/>
          <a:stretch>
            <a:fillRect/>
          </a:stretch>
        </p:blipFill>
        <p:spPr>
          <a:xfrm>
            <a:off x="590550" y="1906587"/>
            <a:ext cx="10763250" cy="4391025"/>
          </a:xfrm>
          <a:prstGeom prst="rect">
            <a:avLst/>
          </a:prstGeom>
        </p:spPr>
      </p:pic>
    </p:spTree>
    <p:extLst>
      <p:ext uri="{BB962C8B-B14F-4D97-AF65-F5344CB8AC3E}">
        <p14:creationId xmlns:p14="http://schemas.microsoft.com/office/powerpoint/2010/main" val="1481136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Results with be in at the top (</a:t>
            </a:r>
            <a:r>
              <a:rPr lang="en-US" sz="2800" dirty="0">
                <a:solidFill>
                  <a:srgbClr val="FF0000"/>
                </a:solidFill>
              </a:rPr>
              <a:t>1853</a:t>
            </a:r>
            <a:r>
              <a:rPr lang="en-US" sz="2800" dirty="0"/>
              <a:t>).  Use the </a:t>
            </a:r>
            <a:r>
              <a:rPr lang="en-US" sz="2800" dirty="0">
                <a:solidFill>
                  <a:schemeClr val="accent5"/>
                </a:solidFill>
              </a:rPr>
              <a:t>Limiters </a:t>
            </a:r>
            <a:r>
              <a:rPr lang="en-US" sz="2800" dirty="0"/>
              <a:t>on the left to narrow your search.  The </a:t>
            </a:r>
            <a:r>
              <a:rPr lang="en-US" sz="2800" dirty="0">
                <a:solidFill>
                  <a:schemeClr val="accent6"/>
                </a:solidFill>
              </a:rPr>
              <a:t>open</a:t>
            </a:r>
            <a:r>
              <a:rPr lang="en-US" sz="2800" dirty="0"/>
              <a:t> lock means Marian has the article full text; the </a:t>
            </a:r>
            <a:r>
              <a:rPr lang="en-US" sz="2800" dirty="0">
                <a:solidFill>
                  <a:schemeClr val="accent6"/>
                </a:solidFill>
              </a:rPr>
              <a:t>closed</a:t>
            </a:r>
            <a:r>
              <a:rPr lang="en-US" sz="2800" dirty="0"/>
              <a:t> lock means the article is not full text and may need to be Interlibrary Loaned.  Click on either the </a:t>
            </a:r>
            <a:r>
              <a:rPr lang="en-US" sz="2800" dirty="0">
                <a:solidFill>
                  <a:srgbClr val="FFFF00"/>
                </a:solidFill>
              </a:rPr>
              <a:t>HTML</a:t>
            </a:r>
            <a:r>
              <a:rPr lang="en-US" sz="2800" dirty="0"/>
              <a:t> or </a:t>
            </a:r>
            <a:r>
              <a:rPr lang="en-US" sz="2800" dirty="0">
                <a:solidFill>
                  <a:srgbClr val="7030A0"/>
                </a:solidFill>
              </a:rPr>
              <a:t>PDF</a:t>
            </a:r>
            <a:r>
              <a:rPr lang="en-US" sz="2800" dirty="0"/>
              <a:t> full text option to open the article.</a:t>
            </a:r>
          </a:p>
        </p:txBody>
      </p:sp>
      <p:pic>
        <p:nvPicPr>
          <p:cNvPr id="5" name="Picture 4"/>
          <p:cNvPicPr>
            <a:picLocks noChangeAspect="1"/>
          </p:cNvPicPr>
          <p:nvPr/>
        </p:nvPicPr>
        <p:blipFill>
          <a:blip r:embed="rId2"/>
          <a:stretch>
            <a:fillRect/>
          </a:stretch>
        </p:blipFill>
        <p:spPr>
          <a:xfrm>
            <a:off x="566737" y="1949450"/>
            <a:ext cx="11058525" cy="4502150"/>
          </a:xfrm>
          <a:prstGeom prst="rect">
            <a:avLst/>
          </a:prstGeom>
        </p:spPr>
      </p:pic>
    </p:spTree>
    <p:extLst>
      <p:ext uri="{BB962C8B-B14F-4D97-AF65-F5344CB8AC3E}">
        <p14:creationId xmlns:p14="http://schemas.microsoft.com/office/powerpoint/2010/main" val="2755382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find citation information for an article in the appropriate format click the </a:t>
            </a:r>
            <a:r>
              <a:rPr lang="en-US" dirty="0">
                <a:solidFill>
                  <a:srgbClr val="FF0000"/>
                </a:solidFill>
              </a:rPr>
              <a:t>“Cite”</a:t>
            </a:r>
            <a:r>
              <a:rPr lang="en-US" dirty="0"/>
              <a:t> icon</a:t>
            </a:r>
          </a:p>
        </p:txBody>
      </p:sp>
      <p:pic>
        <p:nvPicPr>
          <p:cNvPr id="4" name="Content Placeholder 3"/>
          <p:cNvPicPr>
            <a:picLocks noGrp="1" noChangeAspect="1"/>
          </p:cNvPicPr>
          <p:nvPr>
            <p:ph idx="1"/>
          </p:nvPr>
        </p:nvPicPr>
        <p:blipFill>
          <a:blip r:embed="rId2"/>
          <a:stretch>
            <a:fillRect/>
          </a:stretch>
        </p:blipFill>
        <p:spPr>
          <a:xfrm>
            <a:off x="1986003" y="1825625"/>
            <a:ext cx="8219994" cy="4351338"/>
          </a:xfrm>
          <a:prstGeom prst="rect">
            <a:avLst/>
          </a:prstGeom>
        </p:spPr>
      </p:pic>
    </p:spTree>
    <p:extLst>
      <p:ext uri="{BB962C8B-B14F-4D97-AF65-F5344CB8AC3E}">
        <p14:creationId xmlns:p14="http://schemas.microsoft.com/office/powerpoint/2010/main" val="4212115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br>
              <a:rPr lang="en-US" dirty="0"/>
            </a:br>
            <a:r>
              <a:rPr lang="en-US" dirty="0"/>
              <a:t>Ask a library staff member!</a:t>
            </a:r>
          </a:p>
        </p:txBody>
      </p:sp>
      <p:pic>
        <p:nvPicPr>
          <p:cNvPr id="5" name="Picture 4"/>
          <p:cNvPicPr>
            <a:picLocks noChangeAspect="1"/>
          </p:cNvPicPr>
          <p:nvPr/>
        </p:nvPicPr>
        <p:blipFill>
          <a:blip r:embed="rId2"/>
          <a:stretch>
            <a:fillRect/>
          </a:stretch>
        </p:blipFill>
        <p:spPr>
          <a:xfrm>
            <a:off x="1782289" y="1800296"/>
            <a:ext cx="9425642" cy="4852924"/>
          </a:xfrm>
          <a:prstGeom prst="rect">
            <a:avLst/>
          </a:prstGeom>
        </p:spPr>
      </p:pic>
      <p:sp>
        <p:nvSpPr>
          <p:cNvPr id="6" name="Oval 5"/>
          <p:cNvSpPr/>
          <p:nvPr/>
        </p:nvSpPr>
        <p:spPr>
          <a:xfrm>
            <a:off x="7543800" y="4536831"/>
            <a:ext cx="2514600" cy="1125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39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Scholarly/Peer-Reviewed Article vs. Popular 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2028825"/>
            <a:ext cx="8013699" cy="4351338"/>
          </a:xfrm>
        </p:spPr>
      </p:pic>
    </p:spTree>
    <p:extLst>
      <p:ext uri="{BB962C8B-B14F-4D97-AF65-F5344CB8AC3E}">
        <p14:creationId xmlns:p14="http://schemas.microsoft.com/office/powerpoint/2010/main" val="1959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77825"/>
            <a:ext cx="10515600" cy="1325563"/>
          </a:xfrm>
        </p:spPr>
        <p:txBody>
          <a:bodyPr>
            <a:normAutofit/>
          </a:bodyPr>
          <a:lstStyle/>
          <a:p>
            <a:r>
              <a:rPr lang="en-US" dirty="0"/>
              <a:t>From the Library Home Page click on the “Research Databases and Tutorials” link.</a:t>
            </a:r>
          </a:p>
        </p:txBody>
      </p:sp>
      <p:pic>
        <p:nvPicPr>
          <p:cNvPr id="4" name="Picture 3"/>
          <p:cNvPicPr>
            <a:picLocks noChangeAspect="1"/>
          </p:cNvPicPr>
          <p:nvPr/>
        </p:nvPicPr>
        <p:blipFill>
          <a:blip r:embed="rId2"/>
          <a:stretch>
            <a:fillRect/>
          </a:stretch>
        </p:blipFill>
        <p:spPr>
          <a:xfrm>
            <a:off x="1416603" y="2036591"/>
            <a:ext cx="8571394" cy="4821409"/>
          </a:xfrm>
          <a:prstGeom prst="rect">
            <a:avLst/>
          </a:prstGeom>
        </p:spPr>
      </p:pic>
    </p:spTree>
    <p:extLst>
      <p:ext uri="{BB962C8B-B14F-4D97-AF65-F5344CB8AC3E}">
        <p14:creationId xmlns:p14="http://schemas.microsoft.com/office/powerpoint/2010/main" val="318838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Recommended databases to search for Business research articles are: Business Source Complete, </a:t>
            </a:r>
            <a:r>
              <a:rPr lang="en-US" sz="2800" dirty="0" err="1"/>
              <a:t>NexisUni</a:t>
            </a:r>
            <a:r>
              <a:rPr lang="en-US" sz="2800" dirty="0"/>
              <a:t>, SAGE Premier, US </a:t>
            </a:r>
            <a:r>
              <a:rPr lang="en-US" sz="2800" dirty="0" err="1"/>
              <a:t>Newstream</a:t>
            </a:r>
            <a:r>
              <a:rPr lang="en-US" sz="2800" dirty="0"/>
              <a:t>, Global </a:t>
            </a:r>
            <a:r>
              <a:rPr lang="en-US" sz="2800" dirty="0" err="1"/>
              <a:t>Newstream</a:t>
            </a:r>
            <a:r>
              <a:rPr lang="en-US" sz="2800" dirty="0"/>
              <a:t>, and Academic Search Premier.</a:t>
            </a:r>
          </a:p>
        </p:txBody>
      </p:sp>
      <p:pic>
        <p:nvPicPr>
          <p:cNvPr id="4" name="Picture 3"/>
          <p:cNvPicPr>
            <a:picLocks noChangeAspect="1"/>
          </p:cNvPicPr>
          <p:nvPr/>
        </p:nvPicPr>
        <p:blipFill>
          <a:blip r:embed="rId2"/>
          <a:stretch>
            <a:fillRect/>
          </a:stretch>
        </p:blipFill>
        <p:spPr>
          <a:xfrm>
            <a:off x="566406" y="1590998"/>
            <a:ext cx="9746971" cy="5482671"/>
          </a:xfrm>
          <a:prstGeom prst="rect">
            <a:avLst/>
          </a:prstGeom>
        </p:spPr>
      </p:pic>
      <p:sp>
        <p:nvSpPr>
          <p:cNvPr id="5" name="Right Arrow 4"/>
          <p:cNvSpPr/>
          <p:nvPr/>
        </p:nvSpPr>
        <p:spPr>
          <a:xfrm rot="10800000">
            <a:off x="3675185" y="3780692"/>
            <a:ext cx="351692" cy="1143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6438900" y="4566138"/>
            <a:ext cx="351692" cy="1143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5981700" y="6623538"/>
            <a:ext cx="351692" cy="1143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3807069" y="2881392"/>
            <a:ext cx="351692" cy="1143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3499338" y="6342184"/>
            <a:ext cx="351692" cy="1143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4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If you are accessing the databases from off-campus, you will be asked to login by clicking on the “Marian University Email” button.  You must enter your full Marian Email and password”</a:t>
            </a:r>
          </a:p>
        </p:txBody>
      </p:sp>
      <p:pic>
        <p:nvPicPr>
          <p:cNvPr id="5" name="Picture 4"/>
          <p:cNvPicPr>
            <a:picLocks noChangeAspect="1"/>
          </p:cNvPicPr>
          <p:nvPr/>
        </p:nvPicPr>
        <p:blipFill>
          <a:blip r:embed="rId2"/>
          <a:stretch>
            <a:fillRect/>
          </a:stretch>
        </p:blipFill>
        <p:spPr>
          <a:xfrm>
            <a:off x="1562100" y="2197100"/>
            <a:ext cx="8093676" cy="3606800"/>
          </a:xfrm>
          <a:prstGeom prst="rect">
            <a:avLst/>
          </a:prstGeom>
        </p:spPr>
      </p:pic>
    </p:spTree>
    <p:extLst>
      <p:ext uri="{BB962C8B-B14F-4D97-AF65-F5344CB8AC3E}">
        <p14:creationId xmlns:p14="http://schemas.microsoft.com/office/powerpoint/2010/main" val="202444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215901"/>
            <a:ext cx="10515600" cy="1816100"/>
          </a:xfrm>
        </p:spPr>
        <p:txBody>
          <a:bodyPr>
            <a:normAutofit fontScale="90000"/>
          </a:bodyPr>
          <a:lstStyle/>
          <a:p>
            <a:br>
              <a:rPr lang="en-US" sz="3100" dirty="0"/>
            </a:br>
            <a:r>
              <a:rPr lang="en-US" sz="3100" dirty="0"/>
              <a:t>Searching Business Source Complete and Academic Search Premier at the same time by clicking on name of database, then choose as many resources to search in </a:t>
            </a:r>
            <a:r>
              <a:rPr lang="en-US" sz="3100" dirty="0" err="1"/>
              <a:t>Ebscohost</a:t>
            </a:r>
            <a:r>
              <a:rPr lang="en-US" sz="3100" dirty="0"/>
              <a:t>.</a:t>
            </a:r>
            <a:br>
              <a:rPr lang="en-US" dirty="0"/>
            </a:br>
            <a:endParaRPr lang="en-US" dirty="0"/>
          </a:p>
        </p:txBody>
      </p:sp>
      <p:pic>
        <p:nvPicPr>
          <p:cNvPr id="6" name="Picture 5">
            <a:extLst>
              <a:ext uri="{FF2B5EF4-FFF2-40B4-BE49-F238E27FC236}">
                <a16:creationId xmlns:a16="http://schemas.microsoft.com/office/drawing/2014/main" id="{9007880F-E629-458A-B39B-F2C458835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56" y="2159001"/>
            <a:ext cx="5304644" cy="3238952"/>
          </a:xfrm>
          <a:prstGeom prst="rect">
            <a:avLst/>
          </a:prstGeom>
        </p:spPr>
      </p:pic>
      <p:pic>
        <p:nvPicPr>
          <p:cNvPr id="8" name="Picture 7">
            <a:extLst>
              <a:ext uri="{FF2B5EF4-FFF2-40B4-BE49-F238E27FC236}">
                <a16:creationId xmlns:a16="http://schemas.microsoft.com/office/drawing/2014/main" id="{1C9855DA-8D67-4AC0-926B-EC84EC9B1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493" y="2159001"/>
            <a:ext cx="5477092" cy="4321615"/>
          </a:xfrm>
          <a:prstGeom prst="rect">
            <a:avLst/>
          </a:prstGeom>
        </p:spPr>
      </p:pic>
    </p:spTree>
    <p:extLst>
      <p:ext uri="{BB962C8B-B14F-4D97-AF65-F5344CB8AC3E}">
        <p14:creationId xmlns:p14="http://schemas.microsoft.com/office/powerpoint/2010/main" val="92215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Enter keywords into the search boxes and select “All Text” for each box terms are entered into</a:t>
            </a:r>
          </a:p>
        </p:txBody>
      </p:sp>
      <p:pic>
        <p:nvPicPr>
          <p:cNvPr id="5" name="Picture 4">
            <a:extLst>
              <a:ext uri="{FF2B5EF4-FFF2-40B4-BE49-F238E27FC236}">
                <a16:creationId xmlns:a16="http://schemas.microsoft.com/office/drawing/2014/main" id="{126BA47A-805D-45E3-844B-1BF3F3380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1940118"/>
            <a:ext cx="11125200" cy="3122647"/>
          </a:xfrm>
          <a:prstGeom prst="rect">
            <a:avLst/>
          </a:prstGeom>
        </p:spPr>
      </p:pic>
    </p:spTree>
    <p:extLst>
      <p:ext uri="{BB962C8B-B14F-4D97-AF65-F5344CB8AC3E}">
        <p14:creationId xmlns:p14="http://schemas.microsoft.com/office/powerpoint/2010/main" val="402706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Add Filters to your search: For example “Peer Reviewed” will limit to only academic research journals.  Add company/product names, document types, etc.  These will vary by database.</a:t>
            </a:r>
          </a:p>
        </p:txBody>
      </p:sp>
      <p:pic>
        <p:nvPicPr>
          <p:cNvPr id="5" name="Picture 4">
            <a:extLst>
              <a:ext uri="{FF2B5EF4-FFF2-40B4-BE49-F238E27FC236}">
                <a16:creationId xmlns:a16="http://schemas.microsoft.com/office/drawing/2014/main" id="{E465106D-BAA5-4459-B3EE-CDA8835F7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99" y="1996260"/>
            <a:ext cx="3657601" cy="4081022"/>
          </a:xfrm>
          <a:prstGeom prst="rect">
            <a:avLst/>
          </a:prstGeom>
        </p:spPr>
      </p:pic>
      <p:pic>
        <p:nvPicPr>
          <p:cNvPr id="6" name="Picture 5">
            <a:extLst>
              <a:ext uri="{FF2B5EF4-FFF2-40B4-BE49-F238E27FC236}">
                <a16:creationId xmlns:a16="http://schemas.microsoft.com/office/drawing/2014/main" id="{3DD68255-E905-4CA4-A05C-C60725789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142" y="1793060"/>
            <a:ext cx="4380630" cy="4861740"/>
          </a:xfrm>
          <a:prstGeom prst="rect">
            <a:avLst/>
          </a:prstGeom>
        </p:spPr>
      </p:pic>
    </p:spTree>
    <p:extLst>
      <p:ext uri="{BB962C8B-B14F-4D97-AF65-F5344CB8AC3E}">
        <p14:creationId xmlns:p14="http://schemas.microsoft.com/office/powerpoint/2010/main" val="2172176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714</Words>
  <Application>Microsoft Office PowerPoint</Application>
  <PresentationFormat>Widescreen</PresentationFormat>
  <Paragraphs>36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Business Databases:  Research Articles</vt:lpstr>
      <vt:lpstr>Click on Library from Marian website: https://www.marianuniversity.edu/</vt:lpstr>
      <vt:lpstr>Scholarly/Peer-Reviewed Article vs. Popular Sources</vt:lpstr>
      <vt:lpstr>From the Library Home Page click on the “Research Databases and Tutorials” link.</vt:lpstr>
      <vt:lpstr>Recommended databases to search for Business research articles are: Business Source Complete, NexisUni, SAGE Premier, US Newstream, Global Newstream, and Academic Search Premier.</vt:lpstr>
      <vt:lpstr>If you are accessing the databases from off-campus, you will be asked to login by clicking on the “Marian University Email” button.  You must enter your full Marian Email and password”</vt:lpstr>
      <vt:lpstr> Searching Business Source Complete and Academic Search Premier at the same time by clicking on name of database, then choose as many resources to search in Ebscohost. </vt:lpstr>
      <vt:lpstr>Enter keywords into the search boxes and select “All Text” for each box terms are entered into</vt:lpstr>
      <vt:lpstr>Add Filters to your search: For example “Peer Reviewed” will limit to only academic research journals.  Add company/product names, document types, etc.  These will vary by database.</vt:lpstr>
      <vt:lpstr>When reviewing your result lists, you should read an article's abstract (summary) to determine its use. You can also generate keywords for your article searches using the subject headings or keywords listed in the citation.</vt:lpstr>
      <vt:lpstr>You will have three types of article access options in Ebscohost resources.  Click the “Access Options” drop-down menu to see what is available for each article.  They are PDF, Online Full Text, or a link to an outside open-access source.  If you see “Request this item through Interlibrary Loan” the library can request the article from another institution at no cost to the student.</vt:lpstr>
      <vt:lpstr>Articles can be printed, downloaded, and shared.  On the top right of a full text article you will see a tool bar for these features.</vt:lpstr>
      <vt:lpstr>Articles can be shared via a permanent link or email.  If a professor requests a link to an article posted on MO2 use the “Create Link” option.  Citations is various formats can be created for each article by using the “quote” marks on top right menu bar.</vt:lpstr>
      <vt:lpstr>Nexis Uni includes:</vt:lpstr>
      <vt:lpstr>To find info on a specific company:</vt:lpstr>
      <vt:lpstr>You can search by location, company name, industry, ticker symbol, executive name to find articles, news and legal information about company.  You can also use Find a Company under Dossier to find company information, sec filings, mergers and acquisitions, legal, intellectual property, etc.</vt:lpstr>
      <vt:lpstr>“Mercury Marine” example Dossier:</vt:lpstr>
      <vt:lpstr>Nexis Uni Help and Tips. Advanced search also may be easier:</vt:lpstr>
      <vt:lpstr>Advanced Search. Click Add to create search. Use ! or * to find words beginning with those letters. Scroll down to click “Search” button.</vt:lpstr>
      <vt:lpstr>The original search can be narrowed by adding additional terms, by document type, subject, topic, time period…</vt:lpstr>
      <vt:lpstr>Save individual results, print, email, download…</vt:lpstr>
      <vt:lpstr>Law review article example. Journal title:</vt:lpstr>
      <vt:lpstr>Nexis Uni law cases:</vt:lpstr>
      <vt:lpstr>Searching SAGE Premier:  Enter Keywords into search boxes; use Boolean Operators And, Or, Not to refine your search</vt:lpstr>
      <vt:lpstr>Results with be in at the top (1853).  Use the Limiters on the left to narrow your search.  The open lock means Marian has the article full text; the closed lock means the article is not full text and may need to be Interlibrary Loaned.  Click on either the HTML or PDF full text option to open the article.</vt:lpstr>
      <vt:lpstr>To find citation information for an article in the appropriate format click the “Cite” icon</vt:lpstr>
      <vt:lpstr>Any Questions? Ask a library staff member!</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Research</dc:title>
  <dc:creator>Thibodeau, Sarah R</dc:creator>
  <cp:lastModifiedBy>Thibodeau, Sarah R</cp:lastModifiedBy>
  <cp:revision>39</cp:revision>
  <dcterms:created xsi:type="dcterms:W3CDTF">2018-10-05T15:12:39Z</dcterms:created>
  <dcterms:modified xsi:type="dcterms:W3CDTF">2025-01-29T17:04:17Z</dcterms:modified>
</cp:coreProperties>
</file>