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70" r:id="rId12"/>
    <p:sldId id="271" r:id="rId13"/>
    <p:sldId id="272" r:id="rId14"/>
    <p:sldId id="276" r:id="rId15"/>
    <p:sldId id="277" r:id="rId16"/>
    <p:sldId id="278" r:id="rId17"/>
    <p:sldId id="279" r:id="rId18"/>
    <p:sldId id="273" r:id="rId19"/>
    <p:sldId id="274" r:id="rId20"/>
    <p:sldId id="275" r:id="rId21"/>
    <p:sldId id="26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9" d="100"/>
          <a:sy n="109" d="100"/>
        </p:scale>
        <p:origin x="3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0FA7C-6E30-4097-8322-374E0FFA143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0FA7C-6E30-4097-8322-374E0FFA143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0FA7C-6E30-4097-8322-374E0FFA143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0FA7C-6E30-4097-8322-374E0FFA143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0FA7C-6E30-4097-8322-374E0FFA143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0FA7C-6E30-4097-8322-374E0FFA1433}"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0FA7C-6E30-4097-8322-374E0FFA1433}"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y.marianuniversity.edu/SitePages/Home.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smtClean="0"/>
              <a:t>Psychology Databases: </a:t>
            </a:r>
            <a:br>
              <a:rPr lang="en-US" sz="5400" dirty="0" smtClean="0"/>
            </a:br>
            <a:r>
              <a:rPr lang="en-US" sz="5400" dirty="0" smtClean="0"/>
              <a:t>Research Articles</a:t>
            </a:r>
            <a:endParaRPr lang="en-US" sz="5400" dirty="0"/>
          </a:p>
        </p:txBody>
      </p:sp>
      <p:sp>
        <p:nvSpPr>
          <p:cNvPr id="3" name="Subtitle 2"/>
          <p:cNvSpPr>
            <a:spLocks noGrp="1"/>
          </p:cNvSpPr>
          <p:nvPr>
            <p:ph type="subTitle" idx="1"/>
          </p:nvPr>
        </p:nvSpPr>
        <p:spPr>
          <a:xfrm>
            <a:off x="1524000" y="4173538"/>
            <a:ext cx="9144000" cy="1655762"/>
          </a:xfrm>
        </p:spPr>
        <p:txBody>
          <a:bodyPr>
            <a:normAutofit/>
          </a:bodyPr>
          <a:lstStyle/>
          <a:p>
            <a:r>
              <a:rPr lang="en-US" dirty="0" smtClean="0"/>
              <a:t>Sarah Thibodeau</a:t>
            </a:r>
          </a:p>
          <a:p>
            <a:r>
              <a:rPr lang="en-US" dirty="0" smtClean="0">
                <a:hlinkClick r:id="rId2"/>
              </a:rPr>
              <a:t>srthibodeau64@marianuniversity.edu</a:t>
            </a:r>
            <a:endParaRPr lang="en-US" dirty="0" smtClean="0"/>
          </a:p>
          <a:p>
            <a:r>
              <a:rPr lang="en-US" dirty="0" smtClean="0"/>
              <a:t>920-923-8096</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7663"/>
            <a:ext cx="1676400" cy="1924050"/>
          </a:xfrm>
          <a:prstGeom prst="rect">
            <a:avLst/>
          </a:prstGeom>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50"/>
                </a:solidFill>
              </a:rPr>
              <a:t>Narrow results </a:t>
            </a:r>
            <a:r>
              <a:rPr lang="en-US" dirty="0"/>
              <a:t>more by </a:t>
            </a:r>
            <a:r>
              <a:rPr lang="en-US" dirty="0">
                <a:solidFill>
                  <a:srgbClr val="0070C0"/>
                </a:solidFill>
              </a:rPr>
              <a:t>adding more terms</a:t>
            </a:r>
            <a:r>
              <a:rPr lang="en-US" dirty="0"/>
              <a:t>, requiring that they are </a:t>
            </a:r>
            <a:r>
              <a:rPr lang="en-US" dirty="0">
                <a:solidFill>
                  <a:srgbClr val="FF0000"/>
                </a:solidFill>
              </a:rPr>
              <a:t>Subjects</a:t>
            </a:r>
            <a:r>
              <a:rPr lang="en-US" dirty="0"/>
              <a:t>…</a:t>
            </a:r>
          </a:p>
        </p:txBody>
      </p:sp>
      <p:pic>
        <p:nvPicPr>
          <p:cNvPr id="3" name="Picture 2"/>
          <p:cNvPicPr>
            <a:picLocks noChangeAspect="1"/>
          </p:cNvPicPr>
          <p:nvPr/>
        </p:nvPicPr>
        <p:blipFill>
          <a:blip r:embed="rId2"/>
          <a:stretch>
            <a:fillRect/>
          </a:stretch>
        </p:blipFill>
        <p:spPr>
          <a:xfrm>
            <a:off x="1219199" y="1690689"/>
            <a:ext cx="9280525" cy="5040312"/>
          </a:xfrm>
          <a:prstGeom prst="rect">
            <a:avLst/>
          </a:prstGeom>
        </p:spPr>
      </p:pic>
    </p:spTree>
    <p:extLst>
      <p:ext uri="{BB962C8B-B14F-4D97-AF65-F5344CB8AC3E}">
        <p14:creationId xmlns:p14="http://schemas.microsoft.com/office/powerpoint/2010/main" val="217217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AND narrows down and brings fewer results. OR adds synonyms or concepts and finds more results. Can be typed or as drop down arrow:</a:t>
            </a:r>
            <a:br>
              <a:rPr lang="en-US" sz="2800" dirty="0"/>
            </a:br>
            <a:r>
              <a:rPr lang="en-US" sz="2800" dirty="0"/>
              <a:t>example: </a:t>
            </a:r>
            <a:r>
              <a:rPr lang="en-US" sz="2800" dirty="0" smtClean="0"/>
              <a:t>social phobia </a:t>
            </a:r>
            <a:r>
              <a:rPr lang="en-US" sz="2800" dirty="0"/>
              <a:t>OR </a:t>
            </a:r>
            <a:r>
              <a:rPr lang="en-US" sz="2800" dirty="0" smtClean="0"/>
              <a:t>social anxiety.</a:t>
            </a:r>
            <a:endParaRPr lang="en-US" sz="2800" dirty="0"/>
          </a:p>
        </p:txBody>
      </p:sp>
      <p:pic>
        <p:nvPicPr>
          <p:cNvPr id="5" name="Picture 4"/>
          <p:cNvPicPr>
            <a:picLocks noChangeAspect="1"/>
          </p:cNvPicPr>
          <p:nvPr/>
        </p:nvPicPr>
        <p:blipFill>
          <a:blip r:embed="rId2"/>
          <a:stretch>
            <a:fillRect/>
          </a:stretch>
        </p:blipFill>
        <p:spPr>
          <a:xfrm>
            <a:off x="1614487" y="2020888"/>
            <a:ext cx="7362825" cy="4468812"/>
          </a:xfrm>
          <a:prstGeom prst="rect">
            <a:avLst/>
          </a:prstGeom>
        </p:spPr>
      </p:pic>
    </p:spTree>
    <p:extLst>
      <p:ext uri="{BB962C8B-B14F-4D97-AF65-F5344CB8AC3E}">
        <p14:creationId xmlns:p14="http://schemas.microsoft.com/office/powerpoint/2010/main" val="182687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Look for </a:t>
            </a:r>
            <a:r>
              <a:rPr lang="en-US" sz="2800" dirty="0" smtClean="0">
                <a:solidFill>
                  <a:srgbClr val="FF0000"/>
                </a:solidFill>
              </a:rPr>
              <a:t>PDF Full Text</a:t>
            </a:r>
            <a:r>
              <a:rPr lang="en-US" sz="2800" dirty="0" smtClean="0"/>
              <a:t> or </a:t>
            </a:r>
            <a:r>
              <a:rPr lang="en-US" sz="2800" dirty="0" smtClean="0">
                <a:solidFill>
                  <a:schemeClr val="accent5"/>
                </a:solidFill>
              </a:rPr>
              <a:t>HTML Full Text </a:t>
            </a:r>
            <a:r>
              <a:rPr lang="en-US" sz="2800" dirty="0" smtClean="0"/>
              <a:t>or </a:t>
            </a:r>
            <a:r>
              <a:rPr lang="en-US" sz="2800" dirty="0" smtClean="0">
                <a:solidFill>
                  <a:schemeClr val="accent6"/>
                </a:solidFill>
              </a:rPr>
              <a:t>Linked Full Text</a:t>
            </a:r>
            <a:r>
              <a:rPr lang="en-US" sz="2800" dirty="0" smtClean="0"/>
              <a:t> to open the article.  If the citation does not have one of these three options, click </a:t>
            </a:r>
            <a:r>
              <a:rPr lang="en-US" sz="2800" dirty="0" smtClean="0">
                <a:solidFill>
                  <a:schemeClr val="accent4">
                    <a:lumMod val="60000"/>
                    <a:lumOff val="40000"/>
                  </a:schemeClr>
                </a:solidFill>
              </a:rPr>
              <a:t>Request through Interlibrary Loan </a:t>
            </a:r>
            <a:r>
              <a:rPr lang="en-US" sz="2800" dirty="0" smtClean="0"/>
              <a:t>(which will open a form that will request the library get the article from another library)</a:t>
            </a:r>
            <a:endParaRPr lang="en-US" sz="2800" dirty="0"/>
          </a:p>
        </p:txBody>
      </p:sp>
      <p:pic>
        <p:nvPicPr>
          <p:cNvPr id="4" name="Picture 3"/>
          <p:cNvPicPr>
            <a:picLocks noChangeAspect="1"/>
          </p:cNvPicPr>
          <p:nvPr/>
        </p:nvPicPr>
        <p:blipFill>
          <a:blip r:embed="rId2"/>
          <a:stretch>
            <a:fillRect/>
          </a:stretch>
        </p:blipFill>
        <p:spPr>
          <a:xfrm>
            <a:off x="1181100" y="1981508"/>
            <a:ext cx="8839199" cy="4519304"/>
          </a:xfrm>
          <a:prstGeom prst="rect">
            <a:avLst/>
          </a:prstGeom>
        </p:spPr>
      </p:pic>
    </p:spTree>
    <p:extLst>
      <p:ext uri="{BB962C8B-B14F-4D97-AF65-F5344CB8AC3E}">
        <p14:creationId xmlns:p14="http://schemas.microsoft.com/office/powerpoint/2010/main" val="316229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smtClean="0">
                <a:solidFill>
                  <a:schemeClr val="accent6"/>
                </a:solidFill>
              </a:rPr>
              <a:t>Email</a:t>
            </a:r>
            <a:r>
              <a:rPr lang="en-US" dirty="0" smtClean="0"/>
              <a:t>, </a:t>
            </a:r>
            <a:r>
              <a:rPr lang="en-US" dirty="0" smtClean="0">
                <a:solidFill>
                  <a:srgbClr val="FF0000"/>
                </a:solidFill>
              </a:rPr>
              <a:t>Save</a:t>
            </a:r>
            <a:r>
              <a:rPr lang="en-US" dirty="0" smtClean="0"/>
              <a:t>, </a:t>
            </a:r>
            <a:r>
              <a:rPr lang="en-US" dirty="0" smtClean="0">
                <a:solidFill>
                  <a:schemeClr val="accent5"/>
                </a:solidFill>
              </a:rPr>
              <a:t>Print</a:t>
            </a:r>
            <a:r>
              <a:rPr lang="en-US" dirty="0" smtClean="0"/>
              <a:t> or </a:t>
            </a:r>
            <a:r>
              <a:rPr lang="en-US" dirty="0" smtClean="0">
                <a:solidFill>
                  <a:srgbClr val="7030A0"/>
                </a:solidFill>
              </a:rPr>
              <a:t>Cite (will give citation in format of your choosing)</a:t>
            </a:r>
            <a:r>
              <a:rPr lang="en-US" dirty="0" smtClean="0"/>
              <a:t> an article:</a:t>
            </a:r>
            <a:endParaRPr lang="en-US" dirty="0"/>
          </a:p>
        </p:txBody>
      </p:sp>
      <p:pic>
        <p:nvPicPr>
          <p:cNvPr id="4" name="Content Placeholder 3"/>
          <p:cNvPicPr>
            <a:picLocks noGrp="1" noChangeAspect="1"/>
          </p:cNvPicPr>
          <p:nvPr>
            <p:ph idx="1"/>
          </p:nvPr>
        </p:nvPicPr>
        <p:blipFill>
          <a:blip r:embed="rId2"/>
          <a:stretch>
            <a:fillRect/>
          </a:stretch>
        </p:blipFill>
        <p:spPr>
          <a:xfrm>
            <a:off x="1127125" y="2012156"/>
            <a:ext cx="9353550" cy="4287044"/>
          </a:xfrm>
          <a:prstGeom prst="rect">
            <a:avLst/>
          </a:prstGeom>
        </p:spPr>
      </p:pic>
    </p:spTree>
    <p:extLst>
      <p:ext uri="{BB962C8B-B14F-4D97-AF65-F5344CB8AC3E}">
        <p14:creationId xmlns:p14="http://schemas.microsoft.com/office/powerpoint/2010/main" val="246116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Searching </a:t>
            </a:r>
            <a:r>
              <a:rPr lang="en-US" sz="2800" dirty="0" err="1" smtClean="0">
                <a:solidFill>
                  <a:srgbClr val="7030A0"/>
                </a:solidFill>
              </a:rPr>
              <a:t>Psychiartry</a:t>
            </a:r>
            <a:r>
              <a:rPr lang="en-US" sz="2800" dirty="0" smtClean="0">
                <a:solidFill>
                  <a:srgbClr val="7030A0"/>
                </a:solidFill>
              </a:rPr>
              <a:t> Online</a:t>
            </a:r>
            <a:br>
              <a:rPr lang="en-US" sz="2800" dirty="0" smtClean="0">
                <a:solidFill>
                  <a:srgbClr val="7030A0"/>
                </a:solidFill>
              </a:rPr>
            </a:br>
            <a:r>
              <a:rPr lang="en-US" sz="2800" dirty="0" smtClean="0"/>
              <a:t/>
            </a:r>
            <a:br>
              <a:rPr lang="en-US" sz="2800" dirty="0" smtClean="0"/>
            </a:br>
            <a:r>
              <a:rPr lang="en-US" sz="2800" dirty="0" smtClean="0"/>
              <a:t>You have three options of browsing the collection: the </a:t>
            </a:r>
            <a:r>
              <a:rPr lang="en-US" sz="2800" dirty="0" smtClean="0">
                <a:solidFill>
                  <a:srgbClr val="FF0000"/>
                </a:solidFill>
              </a:rPr>
              <a:t>DSM Library</a:t>
            </a:r>
            <a:r>
              <a:rPr lang="en-US" sz="2800" dirty="0" smtClean="0"/>
              <a:t>, </a:t>
            </a:r>
            <a:r>
              <a:rPr lang="en-US" sz="2800" dirty="0" smtClean="0">
                <a:solidFill>
                  <a:schemeClr val="accent6"/>
                </a:solidFill>
              </a:rPr>
              <a:t>Books</a:t>
            </a:r>
            <a:r>
              <a:rPr lang="en-US" sz="2800" dirty="0" smtClean="0"/>
              <a:t>, and </a:t>
            </a:r>
            <a:r>
              <a:rPr lang="en-US" sz="2800" dirty="0" smtClean="0">
                <a:solidFill>
                  <a:srgbClr val="0070C0"/>
                </a:solidFill>
              </a:rPr>
              <a:t>Journals</a:t>
            </a:r>
            <a:endParaRPr lang="en-US" sz="2800" dirty="0"/>
          </a:p>
        </p:txBody>
      </p:sp>
      <p:pic>
        <p:nvPicPr>
          <p:cNvPr id="4" name="Content Placeholder 3"/>
          <p:cNvPicPr>
            <a:picLocks noGrp="1" noChangeAspect="1"/>
          </p:cNvPicPr>
          <p:nvPr>
            <p:ph idx="1"/>
          </p:nvPr>
        </p:nvPicPr>
        <p:blipFill>
          <a:blip r:embed="rId2"/>
          <a:stretch>
            <a:fillRect/>
          </a:stretch>
        </p:blipFill>
        <p:spPr>
          <a:xfrm>
            <a:off x="627062" y="3329781"/>
            <a:ext cx="2255838" cy="3248025"/>
          </a:xfrm>
          <a:prstGeom prst="rect">
            <a:avLst/>
          </a:prstGeom>
        </p:spPr>
      </p:pic>
      <p:pic>
        <p:nvPicPr>
          <p:cNvPr id="5" name="Picture 4"/>
          <p:cNvPicPr>
            <a:picLocks noChangeAspect="1"/>
          </p:cNvPicPr>
          <p:nvPr/>
        </p:nvPicPr>
        <p:blipFill>
          <a:blip r:embed="rId3"/>
          <a:stretch>
            <a:fillRect/>
          </a:stretch>
        </p:blipFill>
        <p:spPr>
          <a:xfrm>
            <a:off x="3157537" y="1953022"/>
            <a:ext cx="4124325" cy="1114425"/>
          </a:xfrm>
          <a:prstGeom prst="rect">
            <a:avLst/>
          </a:prstGeom>
        </p:spPr>
      </p:pic>
      <p:pic>
        <p:nvPicPr>
          <p:cNvPr id="7" name="Picture 6"/>
          <p:cNvPicPr>
            <a:picLocks noChangeAspect="1"/>
          </p:cNvPicPr>
          <p:nvPr/>
        </p:nvPicPr>
        <p:blipFill>
          <a:blip r:embed="rId4"/>
          <a:stretch>
            <a:fillRect/>
          </a:stretch>
        </p:blipFill>
        <p:spPr>
          <a:xfrm>
            <a:off x="4402137" y="3329781"/>
            <a:ext cx="2125663" cy="3071019"/>
          </a:xfrm>
          <a:prstGeom prst="rect">
            <a:avLst/>
          </a:prstGeom>
        </p:spPr>
      </p:pic>
      <p:pic>
        <p:nvPicPr>
          <p:cNvPr id="8" name="Picture 7"/>
          <p:cNvPicPr>
            <a:picLocks noChangeAspect="1"/>
          </p:cNvPicPr>
          <p:nvPr/>
        </p:nvPicPr>
        <p:blipFill>
          <a:blip r:embed="rId5"/>
          <a:stretch>
            <a:fillRect/>
          </a:stretch>
        </p:blipFill>
        <p:spPr>
          <a:xfrm>
            <a:off x="7874000" y="3329780"/>
            <a:ext cx="2438400" cy="3248025"/>
          </a:xfrm>
          <a:prstGeom prst="rect">
            <a:avLst/>
          </a:prstGeom>
        </p:spPr>
      </p:pic>
    </p:spTree>
    <p:extLst>
      <p:ext uri="{BB962C8B-B14F-4D97-AF65-F5344CB8AC3E}">
        <p14:creationId xmlns:p14="http://schemas.microsoft.com/office/powerpoint/2010/main" val="422120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Advanced Keyword Search: enter </a:t>
            </a:r>
            <a:r>
              <a:rPr lang="en-US" sz="3200" dirty="0" smtClean="0">
                <a:solidFill>
                  <a:srgbClr val="C00000"/>
                </a:solidFill>
              </a:rPr>
              <a:t>terms</a:t>
            </a:r>
            <a:r>
              <a:rPr lang="en-US" sz="3200" dirty="0" smtClean="0"/>
              <a:t> into boxes; you can use </a:t>
            </a:r>
            <a:r>
              <a:rPr lang="en-US" sz="3200" dirty="0" smtClean="0">
                <a:solidFill>
                  <a:srgbClr val="0070C0"/>
                </a:solidFill>
              </a:rPr>
              <a:t>Boolean Operators </a:t>
            </a:r>
            <a:r>
              <a:rPr lang="en-US" sz="3200" dirty="0" smtClean="0"/>
              <a:t>to narrow your search.</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204787" y="1609724"/>
            <a:ext cx="11782425" cy="4498975"/>
          </a:xfrm>
          <a:prstGeom prst="rect">
            <a:avLst/>
          </a:prstGeom>
        </p:spPr>
      </p:pic>
    </p:spTree>
    <p:extLst>
      <p:ext uri="{BB962C8B-B14F-4D97-AF65-F5344CB8AC3E}">
        <p14:creationId xmlns:p14="http://schemas.microsoft.com/office/powerpoint/2010/main" val="327372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Number of </a:t>
            </a:r>
            <a:r>
              <a:rPr lang="en-US" sz="2800" dirty="0" smtClean="0">
                <a:solidFill>
                  <a:srgbClr val="FF0000"/>
                </a:solidFill>
              </a:rPr>
              <a:t>Results</a:t>
            </a:r>
            <a:r>
              <a:rPr lang="en-US" sz="2800" dirty="0" smtClean="0"/>
              <a:t> will display at the top of the result page; if an article has an </a:t>
            </a:r>
            <a:r>
              <a:rPr lang="en-US" sz="2800" dirty="0" smtClean="0">
                <a:solidFill>
                  <a:srgbClr val="7030A0"/>
                </a:solidFill>
              </a:rPr>
              <a:t>open</a:t>
            </a:r>
            <a:r>
              <a:rPr lang="en-US" sz="2800" dirty="0" smtClean="0"/>
              <a:t> lock it is full text, if it has a </a:t>
            </a:r>
            <a:r>
              <a:rPr lang="en-US" sz="2800" dirty="0" smtClean="0">
                <a:solidFill>
                  <a:srgbClr val="7030A0"/>
                </a:solidFill>
              </a:rPr>
              <a:t>closed</a:t>
            </a:r>
            <a:r>
              <a:rPr lang="en-US" sz="2800" dirty="0" smtClean="0"/>
              <a:t> lock it is not full text and may need to be Interlibrary Loaned; you can narrow your results by using the </a:t>
            </a:r>
            <a:r>
              <a:rPr lang="en-US" sz="2800" dirty="0" smtClean="0">
                <a:solidFill>
                  <a:srgbClr val="7030A0"/>
                </a:solidFill>
              </a:rPr>
              <a:t>Limiters</a:t>
            </a:r>
            <a:r>
              <a:rPr lang="en-US" sz="2800" dirty="0" smtClean="0"/>
              <a:t>: author, keyword, publication, and topics.</a:t>
            </a:r>
            <a:endParaRPr lang="en-US" sz="2800" dirty="0"/>
          </a:p>
        </p:txBody>
      </p:sp>
      <p:pic>
        <p:nvPicPr>
          <p:cNvPr id="4" name="Content Placeholder 3"/>
          <p:cNvPicPr>
            <a:picLocks noGrp="1" noChangeAspect="1"/>
          </p:cNvPicPr>
          <p:nvPr>
            <p:ph idx="1"/>
          </p:nvPr>
        </p:nvPicPr>
        <p:blipFill>
          <a:blip r:embed="rId2"/>
          <a:stretch>
            <a:fillRect/>
          </a:stretch>
        </p:blipFill>
        <p:spPr>
          <a:xfrm>
            <a:off x="1421597" y="1939925"/>
            <a:ext cx="8866206" cy="4351338"/>
          </a:xfrm>
          <a:prstGeom prst="rect">
            <a:avLst/>
          </a:prstGeom>
        </p:spPr>
      </p:pic>
    </p:spTree>
    <p:extLst>
      <p:ext uri="{BB962C8B-B14F-4D97-AF65-F5344CB8AC3E}">
        <p14:creationId xmlns:p14="http://schemas.microsoft.com/office/powerpoint/2010/main" val="320533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 download a </a:t>
            </a:r>
            <a:r>
              <a:rPr lang="en-US" sz="2800" dirty="0" smtClean="0">
                <a:solidFill>
                  <a:srgbClr val="FF0000"/>
                </a:solidFill>
              </a:rPr>
              <a:t>PDF Full Text</a:t>
            </a:r>
            <a:r>
              <a:rPr lang="en-US" sz="2800" dirty="0"/>
              <a:t> </a:t>
            </a:r>
            <a:r>
              <a:rPr lang="en-US" sz="2800" dirty="0" smtClean="0"/>
              <a:t>of an article or book chapter, click on </a:t>
            </a:r>
            <a:r>
              <a:rPr lang="en-US" sz="2800" dirty="0" smtClean="0">
                <a:solidFill>
                  <a:srgbClr val="FF0000"/>
                </a:solidFill>
              </a:rPr>
              <a:t>“View Options”</a:t>
            </a:r>
            <a:r>
              <a:rPr lang="en-US" sz="2800" dirty="0" smtClean="0"/>
              <a:t>; to email the article click </a:t>
            </a:r>
            <a:r>
              <a:rPr lang="en-US" sz="2800" dirty="0" smtClean="0">
                <a:solidFill>
                  <a:srgbClr val="7030A0"/>
                </a:solidFill>
              </a:rPr>
              <a:t>“Share”</a:t>
            </a:r>
            <a:r>
              <a:rPr lang="en-US" sz="2800" dirty="0" smtClean="0"/>
              <a:t>; to cite the article click </a:t>
            </a:r>
            <a:r>
              <a:rPr lang="en-US" sz="2800" dirty="0" smtClean="0">
                <a:solidFill>
                  <a:schemeClr val="accent6"/>
                </a:solidFill>
              </a:rPr>
              <a:t>“Tools”</a:t>
            </a:r>
            <a:endParaRPr lang="en-US" sz="2800" dirty="0"/>
          </a:p>
        </p:txBody>
      </p:sp>
      <p:pic>
        <p:nvPicPr>
          <p:cNvPr id="4" name="Picture 3"/>
          <p:cNvPicPr>
            <a:picLocks noChangeAspect="1"/>
          </p:cNvPicPr>
          <p:nvPr/>
        </p:nvPicPr>
        <p:blipFill>
          <a:blip r:embed="rId2"/>
          <a:stretch>
            <a:fillRect/>
          </a:stretch>
        </p:blipFill>
        <p:spPr>
          <a:xfrm>
            <a:off x="838200" y="1930399"/>
            <a:ext cx="10172700" cy="4765675"/>
          </a:xfrm>
          <a:prstGeom prst="rect">
            <a:avLst/>
          </a:prstGeom>
        </p:spPr>
      </p:pic>
    </p:spTree>
    <p:extLst>
      <p:ext uri="{BB962C8B-B14F-4D97-AF65-F5344CB8AC3E}">
        <p14:creationId xmlns:p14="http://schemas.microsoft.com/office/powerpoint/2010/main" val="262051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Searching </a:t>
            </a:r>
            <a:r>
              <a:rPr lang="en-US" sz="3200" dirty="0" smtClean="0">
                <a:solidFill>
                  <a:srgbClr val="00B050"/>
                </a:solidFill>
              </a:rPr>
              <a:t>SAGE Premier</a:t>
            </a:r>
            <a:r>
              <a:rPr lang="en-US" sz="3200" dirty="0" smtClean="0"/>
              <a:t>:  Enter </a:t>
            </a:r>
            <a:r>
              <a:rPr lang="en-US" sz="3200" dirty="0" smtClean="0">
                <a:solidFill>
                  <a:srgbClr val="FF0000"/>
                </a:solidFill>
              </a:rPr>
              <a:t>Keywords</a:t>
            </a:r>
            <a:r>
              <a:rPr lang="en-US" sz="3200" dirty="0"/>
              <a:t> </a:t>
            </a:r>
            <a:r>
              <a:rPr lang="en-US" sz="3200" dirty="0" smtClean="0"/>
              <a:t>into search boxes; use Boolean Operators </a:t>
            </a:r>
            <a:r>
              <a:rPr lang="en-US" sz="3200" dirty="0" smtClean="0">
                <a:solidFill>
                  <a:srgbClr val="7030A0"/>
                </a:solidFill>
              </a:rPr>
              <a:t>And</a:t>
            </a:r>
            <a:r>
              <a:rPr lang="en-US" sz="3200" dirty="0" smtClean="0"/>
              <a:t>, </a:t>
            </a:r>
            <a:r>
              <a:rPr lang="en-US" sz="3200" dirty="0" smtClean="0">
                <a:solidFill>
                  <a:srgbClr val="7030A0"/>
                </a:solidFill>
              </a:rPr>
              <a:t>Or</a:t>
            </a:r>
            <a:r>
              <a:rPr lang="en-US" sz="3200" dirty="0" smtClean="0"/>
              <a:t>, </a:t>
            </a:r>
            <a:r>
              <a:rPr lang="en-US" sz="3200" dirty="0" smtClean="0">
                <a:solidFill>
                  <a:srgbClr val="7030A0"/>
                </a:solidFill>
              </a:rPr>
              <a:t>Not</a:t>
            </a:r>
            <a:r>
              <a:rPr lang="en-US" sz="3200" dirty="0" smtClean="0"/>
              <a:t> to refine your search</a:t>
            </a:r>
            <a:endParaRPr lang="en-US" sz="3200" dirty="0"/>
          </a:p>
        </p:txBody>
      </p:sp>
      <p:pic>
        <p:nvPicPr>
          <p:cNvPr id="4" name="Picture 3"/>
          <p:cNvPicPr>
            <a:picLocks noChangeAspect="1"/>
          </p:cNvPicPr>
          <p:nvPr/>
        </p:nvPicPr>
        <p:blipFill>
          <a:blip r:embed="rId2"/>
          <a:stretch>
            <a:fillRect/>
          </a:stretch>
        </p:blipFill>
        <p:spPr>
          <a:xfrm>
            <a:off x="838200" y="1783395"/>
            <a:ext cx="9934575" cy="4555492"/>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Results with be in at the top (</a:t>
            </a:r>
            <a:r>
              <a:rPr lang="en-US" sz="2800" dirty="0" smtClean="0">
                <a:solidFill>
                  <a:srgbClr val="FF0000"/>
                </a:solidFill>
              </a:rPr>
              <a:t>2927</a:t>
            </a:r>
            <a:r>
              <a:rPr lang="en-US" sz="2800" dirty="0" smtClean="0"/>
              <a:t>).  Use the </a:t>
            </a:r>
            <a:r>
              <a:rPr lang="en-US" sz="2800" dirty="0" smtClean="0">
                <a:solidFill>
                  <a:schemeClr val="accent5"/>
                </a:solidFill>
              </a:rPr>
              <a:t>Limiters </a:t>
            </a:r>
            <a:r>
              <a:rPr lang="en-US" sz="2800" dirty="0" smtClean="0"/>
              <a:t>on the left to narrow your search.  The </a:t>
            </a:r>
            <a:r>
              <a:rPr lang="en-US" sz="2800" dirty="0" smtClean="0">
                <a:solidFill>
                  <a:schemeClr val="accent6"/>
                </a:solidFill>
              </a:rPr>
              <a:t>open</a:t>
            </a:r>
            <a:r>
              <a:rPr lang="en-US" sz="2800" dirty="0"/>
              <a:t> </a:t>
            </a:r>
            <a:r>
              <a:rPr lang="en-US" sz="2800" dirty="0" smtClean="0"/>
              <a:t>lock means Marian has the article full text; the </a:t>
            </a:r>
            <a:r>
              <a:rPr lang="en-US" sz="2800" dirty="0" smtClean="0">
                <a:solidFill>
                  <a:schemeClr val="accent6"/>
                </a:solidFill>
              </a:rPr>
              <a:t>closed</a:t>
            </a:r>
            <a:r>
              <a:rPr lang="en-US" sz="2800" dirty="0" smtClean="0"/>
              <a:t> lock means the article is not full text and may need to be Interlibrary Loaned.  Click on either the </a:t>
            </a:r>
            <a:r>
              <a:rPr lang="en-US" sz="2800" dirty="0" smtClean="0">
                <a:solidFill>
                  <a:srgbClr val="FFFF00"/>
                </a:solidFill>
              </a:rPr>
              <a:t>HTML</a:t>
            </a:r>
            <a:r>
              <a:rPr lang="en-US" sz="2800" dirty="0" smtClean="0"/>
              <a:t> or </a:t>
            </a:r>
            <a:r>
              <a:rPr lang="en-US" sz="2800" dirty="0" smtClean="0">
                <a:solidFill>
                  <a:srgbClr val="7030A0"/>
                </a:solidFill>
              </a:rPr>
              <a:t>PDF</a:t>
            </a:r>
            <a:r>
              <a:rPr lang="en-US" sz="2800" dirty="0" smtClean="0"/>
              <a:t> full text option to open the article.</a:t>
            </a:r>
            <a:endParaRPr lang="en-US" sz="2800" dirty="0"/>
          </a:p>
        </p:txBody>
      </p:sp>
      <p:pic>
        <p:nvPicPr>
          <p:cNvPr id="4" name="Content Placeholder 3"/>
          <p:cNvPicPr>
            <a:picLocks noGrp="1" noChangeAspect="1"/>
          </p:cNvPicPr>
          <p:nvPr>
            <p:ph idx="1"/>
          </p:nvPr>
        </p:nvPicPr>
        <p:blipFill>
          <a:blip r:embed="rId2"/>
          <a:stretch>
            <a:fillRect/>
          </a:stretch>
        </p:blipFill>
        <p:spPr>
          <a:xfrm>
            <a:off x="838200" y="2092325"/>
            <a:ext cx="10515600" cy="4351338"/>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on Library from Marian website:</a:t>
            </a:r>
            <a:br>
              <a:rPr lang="en-US" dirty="0" smtClean="0"/>
            </a:br>
            <a:r>
              <a:rPr lang="en-US" dirty="0" smtClean="0">
                <a:hlinkClick r:id="rId2"/>
              </a:rPr>
              <a:t>https://www.marianuniversity.edu/</a:t>
            </a:r>
            <a:endParaRPr lang="en-US" dirty="0"/>
          </a:p>
        </p:txBody>
      </p:sp>
      <p:pic>
        <p:nvPicPr>
          <p:cNvPr id="6" name="Picture 5"/>
          <p:cNvPicPr/>
          <p:nvPr/>
        </p:nvPicPr>
        <p:blipFill>
          <a:blip r:embed="rId3"/>
          <a:stretch>
            <a:fillRect/>
          </a:stretch>
        </p:blipFill>
        <p:spPr>
          <a:xfrm>
            <a:off x="1328727" y="1807855"/>
            <a:ext cx="7665720" cy="4865507"/>
          </a:xfrm>
          <a:prstGeom prst="rect">
            <a:avLst/>
          </a:prstGeom>
        </p:spPr>
      </p:pic>
      <p:sp>
        <p:nvSpPr>
          <p:cNvPr id="7" name="Oval 6"/>
          <p:cNvSpPr/>
          <p:nvPr/>
        </p:nvSpPr>
        <p:spPr>
          <a:xfrm>
            <a:off x="4387362" y="2628900"/>
            <a:ext cx="545123" cy="325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1587" y="4888523"/>
            <a:ext cx="500659" cy="281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791808" y="2954215"/>
            <a:ext cx="369779" cy="1749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find citation information for an article in the appropriate format click the </a:t>
            </a:r>
            <a:r>
              <a:rPr lang="en-US" dirty="0" smtClean="0">
                <a:solidFill>
                  <a:srgbClr val="FF0000"/>
                </a:solidFill>
              </a:rPr>
              <a:t>“Cite”</a:t>
            </a:r>
            <a:r>
              <a:rPr lang="en-US" dirty="0" smtClean="0"/>
              <a:t> icon</a:t>
            </a:r>
            <a:endParaRPr lang="en-US" dirty="0"/>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spTree>
    <p:extLst>
      <p:ext uri="{BB962C8B-B14F-4D97-AF65-F5344CB8AC3E}">
        <p14:creationId xmlns:p14="http://schemas.microsoft.com/office/powerpoint/2010/main" val="303739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a:t>
            </a:r>
            <a:br>
              <a:rPr lang="en-US" dirty="0" smtClean="0"/>
            </a:br>
            <a:r>
              <a:rPr lang="en-US" dirty="0" smtClean="0"/>
              <a:t>Ask a library </a:t>
            </a:r>
            <a:r>
              <a:rPr lang="en-US" smtClean="0"/>
              <a:t>staff member!</a:t>
            </a:r>
            <a:endParaRPr lang="en-US" dirty="0"/>
          </a:p>
        </p:txBody>
      </p:sp>
      <p:pic>
        <p:nvPicPr>
          <p:cNvPr id="5" name="Picture 4"/>
          <p:cNvPicPr>
            <a:picLocks noChangeAspect="1"/>
          </p:cNvPicPr>
          <p:nvPr/>
        </p:nvPicPr>
        <p:blipFill>
          <a:blip r:embed="rId2"/>
          <a:stretch>
            <a:fillRect/>
          </a:stretch>
        </p:blipFill>
        <p:spPr>
          <a:xfrm>
            <a:off x="1782289" y="1800296"/>
            <a:ext cx="9425642" cy="4852924"/>
          </a:xfrm>
          <a:prstGeom prst="rect">
            <a:avLst/>
          </a:prstGeom>
        </p:spPr>
      </p:pic>
      <p:sp>
        <p:nvSpPr>
          <p:cNvPr id="6" name="Oval 5"/>
          <p:cNvSpPr/>
          <p:nvPr/>
        </p:nvSpPr>
        <p:spPr>
          <a:xfrm>
            <a:off x="7498080" y="4454435"/>
            <a:ext cx="2560320" cy="133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541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a:t>
            </a:r>
            <a:r>
              <a:rPr lang="en-US" dirty="0" err="1" smtClean="0"/>
              <a:t>MyMarian</a:t>
            </a:r>
            <a:r>
              <a:rPr lang="en-US" dirty="0" smtClean="0"/>
              <a:t>, click on Library:</a:t>
            </a:r>
            <a:br>
              <a:rPr lang="en-US" dirty="0" smtClean="0"/>
            </a:br>
            <a:r>
              <a:rPr lang="en-US" dirty="0" smtClean="0">
                <a:hlinkClick r:id="rId2"/>
              </a:rPr>
              <a:t>https://my.marianuniversity.edu/SitePages/Home.aspx</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06662"/>
            <a:ext cx="9726520" cy="4351338"/>
          </a:xfrm>
        </p:spPr>
      </p:pic>
    </p:spTree>
    <p:extLst>
      <p:ext uri="{BB962C8B-B14F-4D97-AF65-F5344CB8AC3E}">
        <p14:creationId xmlns:p14="http://schemas.microsoft.com/office/powerpoint/2010/main" val="70950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Scholarly/Peer-Reviewed Article vs. Popular 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smtClean="0"/>
              <a:t>From the Library Home Page click on the “Databases” link on the left hand menu</a:t>
            </a:r>
            <a:endParaRPr lang="en-US" dirty="0"/>
          </a:p>
        </p:txBody>
      </p:sp>
      <p:pic>
        <p:nvPicPr>
          <p:cNvPr id="4" name="Picture 3"/>
          <p:cNvPicPr>
            <a:picLocks noChangeAspect="1"/>
          </p:cNvPicPr>
          <p:nvPr/>
        </p:nvPicPr>
        <p:blipFill>
          <a:blip r:embed="rId2"/>
          <a:stretch>
            <a:fillRect/>
          </a:stretch>
        </p:blipFill>
        <p:spPr>
          <a:xfrm>
            <a:off x="1416603" y="1908405"/>
            <a:ext cx="8571394" cy="4821409"/>
          </a:xfrm>
          <a:prstGeom prst="rect">
            <a:avLst/>
          </a:prstGeom>
        </p:spPr>
      </p:pic>
      <p:sp>
        <p:nvSpPr>
          <p:cNvPr id="5" name="Oval 4"/>
          <p:cNvSpPr/>
          <p:nvPr/>
        </p:nvSpPr>
        <p:spPr>
          <a:xfrm>
            <a:off x="2901462" y="5161085"/>
            <a:ext cx="1195753" cy="193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Recommended databases to search for Psychology research articles are: </a:t>
            </a:r>
            <a:r>
              <a:rPr lang="en-US" sz="2800" dirty="0" err="1" smtClean="0"/>
              <a:t>PsycINFO</a:t>
            </a:r>
            <a:r>
              <a:rPr lang="en-US" sz="2800" dirty="0" smtClean="0"/>
              <a:t>, </a:t>
            </a:r>
            <a:r>
              <a:rPr lang="en-US" sz="2800" dirty="0" err="1" smtClean="0"/>
              <a:t>PsycARTICLES</a:t>
            </a:r>
            <a:r>
              <a:rPr lang="en-US" sz="2800" dirty="0" smtClean="0"/>
              <a:t>, SAGE Premier, and Academic Search Premier, and </a:t>
            </a:r>
            <a:r>
              <a:rPr lang="en-US" sz="2800" dirty="0" err="1" smtClean="0"/>
              <a:t>Psychiartry</a:t>
            </a:r>
            <a:r>
              <a:rPr lang="en-US" sz="2800" dirty="0" smtClean="0"/>
              <a:t> Online (which has the DSM </a:t>
            </a:r>
            <a:r>
              <a:rPr lang="en-US" sz="2800" dirty="0" err="1" smtClean="0"/>
              <a:t>ebook</a:t>
            </a:r>
            <a:r>
              <a:rPr lang="en-US" sz="2800" dirty="0" smtClean="0"/>
              <a:t>). </a:t>
            </a:r>
            <a:endParaRPr lang="en-US" sz="2800" dirty="0"/>
          </a:p>
        </p:txBody>
      </p:sp>
      <p:pic>
        <p:nvPicPr>
          <p:cNvPr id="3" name="Picture 2"/>
          <p:cNvPicPr>
            <a:picLocks noChangeAspect="1"/>
          </p:cNvPicPr>
          <p:nvPr/>
        </p:nvPicPr>
        <p:blipFill>
          <a:blip r:embed="rId2"/>
          <a:stretch>
            <a:fillRect/>
          </a:stretch>
        </p:blipFill>
        <p:spPr>
          <a:xfrm>
            <a:off x="1118596" y="1690688"/>
            <a:ext cx="8882259" cy="4996271"/>
          </a:xfrm>
          <a:prstGeom prst="rect">
            <a:avLst/>
          </a:prstGeom>
        </p:spPr>
      </p:pic>
      <p:sp>
        <p:nvSpPr>
          <p:cNvPr id="4" name="Right Arrow 3"/>
          <p:cNvSpPr/>
          <p:nvPr/>
        </p:nvSpPr>
        <p:spPr>
          <a:xfrm rot="10800000">
            <a:off x="6207368" y="5460023"/>
            <a:ext cx="307731" cy="38686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084277" y="6260123"/>
            <a:ext cx="254977" cy="12309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073769" y="2816469"/>
            <a:ext cx="254977" cy="12309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If you are accessing the databases from off-campus, you will be asked to login by clicking on the “Marian University Email” button.  You must enter your full Marian Email and password”</a:t>
            </a:r>
            <a:endParaRPr lang="en-US" sz="3200" dirty="0"/>
          </a:p>
        </p:txBody>
      </p:sp>
      <p:pic>
        <p:nvPicPr>
          <p:cNvPr id="5" name="Picture 4"/>
          <p:cNvPicPr>
            <a:picLocks noChangeAspect="1"/>
          </p:cNvPicPr>
          <p:nvPr/>
        </p:nvPicPr>
        <p:blipFill>
          <a:blip r:embed="rId2"/>
          <a:stretch>
            <a:fillRect/>
          </a:stretch>
        </p:blipFill>
        <p:spPr>
          <a:xfrm>
            <a:off x="1562100" y="2197100"/>
            <a:ext cx="8093676" cy="3606800"/>
          </a:xfrm>
          <a:prstGeom prst="rect">
            <a:avLst/>
          </a:prstGeom>
        </p:spPr>
      </p:pic>
    </p:spTree>
    <p:extLst>
      <p:ext uri="{BB962C8B-B14F-4D97-AF65-F5344CB8AC3E}">
        <p14:creationId xmlns:p14="http://schemas.microsoft.com/office/powerpoint/2010/main" val="202444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342900"/>
            <a:ext cx="10515600" cy="2324101"/>
          </a:xfrm>
        </p:spPr>
        <p:txBody>
          <a:bodyPr>
            <a:normAutofit fontScale="90000"/>
          </a:bodyPr>
          <a:lstStyle/>
          <a:p>
            <a:r>
              <a:rPr lang="en-US" sz="3100" dirty="0" smtClean="0"/>
              <a:t/>
            </a:r>
            <a:br>
              <a:rPr lang="en-US" sz="3100" dirty="0" smtClean="0"/>
            </a:br>
            <a:r>
              <a:rPr lang="en-US" sz="3100" dirty="0" smtClean="0"/>
              <a:t>Searching </a:t>
            </a:r>
            <a:r>
              <a:rPr lang="en-US" sz="3100" dirty="0" err="1" smtClean="0"/>
              <a:t>PsycINFO</a:t>
            </a:r>
            <a:r>
              <a:rPr lang="en-US" sz="3100" dirty="0" smtClean="0"/>
              <a:t>, </a:t>
            </a:r>
            <a:r>
              <a:rPr lang="en-US" sz="3100" dirty="0" err="1" smtClean="0"/>
              <a:t>PsycARTICLES</a:t>
            </a:r>
            <a:r>
              <a:rPr lang="en-US" sz="3100" dirty="0" smtClean="0"/>
              <a:t>, and Academic Search Premier</a:t>
            </a:r>
            <a:br>
              <a:rPr lang="en-US" sz="3100" dirty="0" smtClean="0"/>
            </a:br>
            <a:r>
              <a:rPr lang="en-US" sz="3100" dirty="0"/>
              <a:t/>
            </a:r>
            <a:br>
              <a:rPr lang="en-US" sz="3100" dirty="0"/>
            </a:br>
            <a:r>
              <a:rPr lang="en-US" sz="3100" dirty="0" smtClean="0"/>
              <a:t>Type keywords into boxes, make sure “</a:t>
            </a:r>
            <a:r>
              <a:rPr lang="en-US" sz="3100" dirty="0" err="1" smtClean="0"/>
              <a:t>Tx</a:t>
            </a:r>
            <a:r>
              <a:rPr lang="en-US" sz="3100" dirty="0" smtClean="0"/>
              <a:t> All Text” is used for keyword searching.  For scholarly articles make sure the “Scholarly (Peer Reviewed) Journals” is checked</a:t>
            </a:r>
            <a:r>
              <a:rPr lang="en-US" dirty="0" smtClean="0"/>
              <a:t/>
            </a:r>
            <a:br>
              <a:rPr lang="en-US" dirty="0" smtClean="0"/>
            </a:br>
            <a:endParaRPr lang="en-US" dirty="0"/>
          </a:p>
        </p:txBody>
      </p:sp>
      <p:pic>
        <p:nvPicPr>
          <p:cNvPr id="8" name="Picture 7"/>
          <p:cNvPicPr>
            <a:picLocks noChangeAspect="1"/>
          </p:cNvPicPr>
          <p:nvPr/>
        </p:nvPicPr>
        <p:blipFill>
          <a:blip r:embed="rId2"/>
          <a:stretch>
            <a:fillRect/>
          </a:stretch>
        </p:blipFill>
        <p:spPr>
          <a:xfrm>
            <a:off x="5994401" y="3067050"/>
            <a:ext cx="5524500" cy="2933700"/>
          </a:xfrm>
          <a:prstGeom prst="rect">
            <a:avLst/>
          </a:prstGeom>
        </p:spPr>
      </p:pic>
      <p:pic>
        <p:nvPicPr>
          <p:cNvPr id="9" name="Picture 8"/>
          <p:cNvPicPr>
            <a:picLocks noChangeAspect="1"/>
          </p:cNvPicPr>
          <p:nvPr/>
        </p:nvPicPr>
        <p:blipFill>
          <a:blip r:embed="rId3"/>
          <a:stretch>
            <a:fillRect/>
          </a:stretch>
        </p:blipFill>
        <p:spPr>
          <a:xfrm>
            <a:off x="187325" y="3067050"/>
            <a:ext cx="5629275" cy="2816226"/>
          </a:xfrm>
          <a:prstGeom prst="rect">
            <a:avLst/>
          </a:prstGeom>
        </p:spPr>
      </p:pic>
    </p:spTree>
    <p:extLst>
      <p:ext uri="{BB962C8B-B14F-4D97-AF65-F5344CB8AC3E}">
        <p14:creationId xmlns:p14="http://schemas.microsoft.com/office/powerpoint/2010/main" val="92215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0000"/>
                </a:solidFill>
              </a:rPr>
              <a:t>830</a:t>
            </a:r>
            <a:r>
              <a:rPr lang="en-US" sz="3200" dirty="0" smtClean="0"/>
              <a:t> </a:t>
            </a:r>
            <a:r>
              <a:rPr lang="en-US" sz="3200" dirty="0"/>
              <a:t>results. Check </a:t>
            </a:r>
            <a:r>
              <a:rPr lang="en-US" sz="3200" dirty="0">
                <a:solidFill>
                  <a:srgbClr val="0070C0"/>
                </a:solidFill>
              </a:rPr>
              <a:t>subject headings </a:t>
            </a:r>
            <a:r>
              <a:rPr lang="en-US" sz="3200" dirty="0"/>
              <a:t>to discover more or better search words. Narrow down by clicking the </a:t>
            </a:r>
            <a:r>
              <a:rPr lang="en-US" sz="3200" dirty="0" smtClean="0">
                <a:solidFill>
                  <a:srgbClr val="00B050"/>
                </a:solidFill>
              </a:rPr>
              <a:t>Date Range</a:t>
            </a:r>
            <a:r>
              <a:rPr lang="en-US" sz="3200" dirty="0" smtClean="0"/>
              <a:t> </a:t>
            </a:r>
            <a:r>
              <a:rPr lang="en-US" sz="3200" dirty="0"/>
              <a:t>or </a:t>
            </a:r>
            <a:r>
              <a:rPr lang="en-US" sz="3200" dirty="0">
                <a:solidFill>
                  <a:schemeClr val="accent4"/>
                </a:solidFill>
              </a:rPr>
              <a:t>Full </a:t>
            </a:r>
            <a:r>
              <a:rPr lang="en-US" sz="3200" dirty="0" smtClean="0">
                <a:solidFill>
                  <a:schemeClr val="accent4"/>
                </a:solidFill>
              </a:rPr>
              <a:t>text</a:t>
            </a:r>
            <a:r>
              <a:rPr lang="en-US" sz="3200" dirty="0" smtClean="0"/>
              <a:t>:</a:t>
            </a:r>
            <a:endParaRPr lang="en-US" sz="3200" dirty="0"/>
          </a:p>
        </p:txBody>
      </p:sp>
      <p:pic>
        <p:nvPicPr>
          <p:cNvPr id="7" name="Picture 6"/>
          <p:cNvPicPr>
            <a:picLocks noChangeAspect="1"/>
          </p:cNvPicPr>
          <p:nvPr/>
        </p:nvPicPr>
        <p:blipFill>
          <a:blip r:embed="rId2"/>
          <a:stretch>
            <a:fillRect/>
          </a:stretch>
        </p:blipFill>
        <p:spPr>
          <a:xfrm>
            <a:off x="2387600" y="1397901"/>
            <a:ext cx="8610600" cy="5155299"/>
          </a:xfrm>
          <a:prstGeom prst="rect">
            <a:avLst/>
          </a:prstGeom>
        </p:spPr>
      </p:pic>
    </p:spTree>
    <p:extLst>
      <p:ext uri="{BB962C8B-B14F-4D97-AF65-F5344CB8AC3E}">
        <p14:creationId xmlns:p14="http://schemas.microsoft.com/office/powerpoint/2010/main" val="4027069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585</Words>
  <Application>Microsoft Office PowerPoint</Application>
  <PresentationFormat>Widescreen</PresentationFormat>
  <Paragraphs>25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Psychology Databases:  Research Articles</vt:lpstr>
      <vt:lpstr>Click on Library from Marian website: https://www.marianuniversity.edu/</vt:lpstr>
      <vt:lpstr>From MyMarian, click on Library: https://my.marianuniversity.edu/SitePages/Home.aspx </vt:lpstr>
      <vt:lpstr>Scholarly/Peer-Reviewed Article vs. Popular Sources</vt:lpstr>
      <vt:lpstr>From the Library Home Page click on the “Databases” link on the left hand menu</vt:lpstr>
      <vt:lpstr>Recommended databases to search for Psychology research articles are: PsycINFO, PsycARTICLES, SAGE Premier, and Academic Search Premier, and Psychiartry Online (which has the DSM ebook). </vt:lpstr>
      <vt:lpstr>If you are accessing the databases from off-campus, you will be asked to login by clicking on the “Marian University Email” button.  You must enter your full Marian Email and password”</vt:lpstr>
      <vt:lpstr> Searching PsycINFO, PsycARTICLES, and Academic Search Premier  Type keywords into boxes, make sure “Tx All Text” is used for keyword searching.  For scholarly articles make sure the “Scholarly (Peer Reviewed) Journals” is checked </vt:lpstr>
      <vt:lpstr>830 results. Check subject headings to discover more or better search words. Narrow down by clicking the Date Range or Full text:</vt:lpstr>
      <vt:lpstr>Narrow results more by adding more terms, requiring that they are Subjects…</vt:lpstr>
      <vt:lpstr>AND narrows down and brings fewer results. OR adds synonyms or concepts and finds more results. Can be typed or as drop down arrow: example: social phobia OR social anxiety.</vt:lpstr>
      <vt:lpstr>Look for PDF Full Text or HTML Full Text or Linked Full Text to open the article.  If the citation does not have one of these three options, click Request through Interlibrary Loan (which will open a form that will request the library get the article from another library)</vt:lpstr>
      <vt:lpstr>To Email, Save, Print or Cite (will give citation in format of your choosing) an article:</vt:lpstr>
      <vt:lpstr>Searching Psychiartry Online  You have three options of browsing the collection: the DSM Library, Books, and Journals</vt:lpstr>
      <vt:lpstr>Advanced Keyword Search: enter terms into boxes; you can use Boolean Operators to narrow your search. </vt:lpstr>
      <vt:lpstr>Number of Results will display at the top of the result page; if an article has an open lock it is full text, if it has a closed lock it is not full text and may need to be Interlibrary Loaned; you can narrow your results by using the Limiters: author, keyword, publication, and topics.</vt:lpstr>
      <vt:lpstr>To download a PDF Full Text of an article or book chapter, click on “View Options”; to email the article click “Share”; to cite the article click “Tools”</vt:lpstr>
      <vt:lpstr>Searching SAGE Premier:  Enter Keywords into search boxes; use Boolean Operators And, Or, Not to refine your search</vt:lpstr>
      <vt:lpstr>Results with be in at the top (2927).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25</cp:revision>
  <dcterms:created xsi:type="dcterms:W3CDTF">2018-10-05T15:12:39Z</dcterms:created>
  <dcterms:modified xsi:type="dcterms:W3CDTF">2021-09-27T19:52:51Z</dcterms:modified>
</cp:coreProperties>
</file>