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85" r:id="rId3"/>
    <p:sldId id="302" r:id="rId4"/>
    <p:sldId id="315" r:id="rId5"/>
    <p:sldId id="309" r:id="rId6"/>
    <p:sldId id="310" r:id="rId7"/>
    <p:sldId id="311" r:id="rId8"/>
    <p:sldId id="312" r:id="rId9"/>
    <p:sldId id="313" r:id="rId10"/>
    <p:sldId id="289" r:id="rId11"/>
    <p:sldId id="263" r:id="rId12"/>
    <p:sldId id="266" r:id="rId13"/>
    <p:sldId id="314" r:id="rId14"/>
    <p:sldId id="268" r:id="rId15"/>
    <p:sldId id="269" r:id="rId16"/>
    <p:sldId id="287" r:id="rId17"/>
    <p:sldId id="271" r:id="rId18"/>
    <p:sldId id="284" r:id="rId19"/>
    <p:sldId id="281"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79D"/>
    <a:srgbClr val="A40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403" autoAdjust="0"/>
  </p:normalViewPr>
  <p:slideViewPr>
    <p:cSldViewPr>
      <p:cViewPr varScale="1">
        <p:scale>
          <a:sx n="108" d="100"/>
          <a:sy n="108" d="100"/>
        </p:scale>
        <p:origin x="172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DCEA1-F2A3-41F4-96A1-C71F533D0C3C}" type="datetimeFigureOut">
              <a:rPr lang="en-US" smtClean="0"/>
              <a:pPr/>
              <a:t>10/21/2024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196B6D-D297-4C1E-B2D9-1E9EB6A46D9D}" type="slidenum">
              <a:rPr lang="en-US" smtClean="0"/>
              <a:pPr/>
              <a:t>‹#›</a:t>
            </a:fld>
            <a:endParaRPr lang="en-US"/>
          </a:p>
        </p:txBody>
      </p:sp>
    </p:spTree>
    <p:extLst>
      <p:ext uri="{BB962C8B-B14F-4D97-AF65-F5344CB8AC3E}">
        <p14:creationId xmlns:p14="http://schemas.microsoft.com/office/powerpoint/2010/main" val="351409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196B6D-D297-4C1E-B2D9-1E9EB6A46D9D}" type="slidenum">
              <a:rPr lang="en-US" smtClean="0"/>
              <a:pPr/>
              <a:t>1</a:t>
            </a:fld>
            <a:endParaRPr lang="en-US"/>
          </a:p>
        </p:txBody>
      </p:sp>
    </p:spTree>
    <p:extLst>
      <p:ext uri="{BB962C8B-B14F-4D97-AF65-F5344CB8AC3E}">
        <p14:creationId xmlns:p14="http://schemas.microsoft.com/office/powerpoint/2010/main" val="217103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196B6D-D297-4C1E-B2D9-1E9EB6A46D9D}" type="slidenum">
              <a:rPr lang="en-US" smtClean="0"/>
              <a:pPr/>
              <a:t>18</a:t>
            </a:fld>
            <a:endParaRPr lang="en-US"/>
          </a:p>
        </p:txBody>
      </p:sp>
    </p:spTree>
    <p:extLst>
      <p:ext uri="{BB962C8B-B14F-4D97-AF65-F5344CB8AC3E}">
        <p14:creationId xmlns:p14="http://schemas.microsoft.com/office/powerpoint/2010/main" val="246177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196B6D-D297-4C1E-B2D9-1E9EB6A46D9D}" type="slidenum">
              <a:rPr lang="en-US" smtClean="0"/>
              <a:pPr/>
              <a:t>19</a:t>
            </a:fld>
            <a:endParaRPr lang="en-US"/>
          </a:p>
        </p:txBody>
      </p:sp>
    </p:spTree>
    <p:extLst>
      <p:ext uri="{BB962C8B-B14F-4D97-AF65-F5344CB8AC3E}">
        <p14:creationId xmlns:p14="http://schemas.microsoft.com/office/powerpoint/2010/main" val="399049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196B6D-D297-4C1E-B2D9-1E9EB6A46D9D}" type="slidenum">
              <a:rPr lang="en-US" smtClean="0"/>
              <a:pPr/>
              <a:t>2</a:t>
            </a:fld>
            <a:endParaRPr lang="en-US"/>
          </a:p>
        </p:txBody>
      </p:sp>
    </p:spTree>
    <p:extLst>
      <p:ext uri="{BB962C8B-B14F-4D97-AF65-F5344CB8AC3E}">
        <p14:creationId xmlns:p14="http://schemas.microsoft.com/office/powerpoint/2010/main" val="366266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1EF249-9921-44D8-AB7C-0B4A56D07FC6}" type="slidenum">
              <a:rPr lang="en-US" smtClean="0"/>
              <a:pPr/>
              <a:t>10</a:t>
            </a:fld>
            <a:endParaRPr lang="en-US"/>
          </a:p>
        </p:txBody>
      </p:sp>
    </p:spTree>
    <p:extLst>
      <p:ext uri="{BB962C8B-B14F-4D97-AF65-F5344CB8AC3E}">
        <p14:creationId xmlns:p14="http://schemas.microsoft.com/office/powerpoint/2010/main" val="2525983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196B6D-D297-4C1E-B2D9-1E9EB6A46D9D}" type="slidenum">
              <a:rPr lang="en-US" smtClean="0"/>
              <a:pPr/>
              <a:t>11</a:t>
            </a:fld>
            <a:endParaRPr lang="en-US"/>
          </a:p>
        </p:txBody>
      </p:sp>
    </p:spTree>
    <p:extLst>
      <p:ext uri="{BB962C8B-B14F-4D97-AF65-F5344CB8AC3E}">
        <p14:creationId xmlns:p14="http://schemas.microsoft.com/office/powerpoint/2010/main" val="423582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196B6D-D297-4C1E-B2D9-1E9EB6A46D9D}" type="slidenum">
              <a:rPr lang="en-US" smtClean="0"/>
              <a:pPr/>
              <a:t>12</a:t>
            </a:fld>
            <a:endParaRPr lang="en-US"/>
          </a:p>
        </p:txBody>
      </p:sp>
    </p:spTree>
    <p:extLst>
      <p:ext uri="{BB962C8B-B14F-4D97-AF65-F5344CB8AC3E}">
        <p14:creationId xmlns:p14="http://schemas.microsoft.com/office/powerpoint/2010/main" val="88957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196B6D-D297-4C1E-B2D9-1E9EB6A46D9D}" type="slidenum">
              <a:rPr lang="en-US" smtClean="0"/>
              <a:pPr/>
              <a:t>14</a:t>
            </a:fld>
            <a:endParaRPr lang="en-US"/>
          </a:p>
        </p:txBody>
      </p:sp>
    </p:spTree>
    <p:extLst>
      <p:ext uri="{BB962C8B-B14F-4D97-AF65-F5344CB8AC3E}">
        <p14:creationId xmlns:p14="http://schemas.microsoft.com/office/powerpoint/2010/main" val="8267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196B6D-D297-4C1E-B2D9-1E9EB6A46D9D}" type="slidenum">
              <a:rPr lang="en-US" smtClean="0"/>
              <a:pPr/>
              <a:t>15</a:t>
            </a:fld>
            <a:endParaRPr lang="en-US"/>
          </a:p>
        </p:txBody>
      </p:sp>
    </p:spTree>
    <p:extLst>
      <p:ext uri="{BB962C8B-B14F-4D97-AF65-F5344CB8AC3E}">
        <p14:creationId xmlns:p14="http://schemas.microsoft.com/office/powerpoint/2010/main" val="284613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196B6D-D297-4C1E-B2D9-1E9EB6A46D9D}" type="slidenum">
              <a:rPr lang="en-US" smtClean="0"/>
              <a:pPr/>
              <a:t>16</a:t>
            </a:fld>
            <a:endParaRPr lang="en-US"/>
          </a:p>
        </p:txBody>
      </p:sp>
    </p:spTree>
    <p:extLst>
      <p:ext uri="{BB962C8B-B14F-4D97-AF65-F5344CB8AC3E}">
        <p14:creationId xmlns:p14="http://schemas.microsoft.com/office/powerpoint/2010/main" val="345150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196B6D-D297-4C1E-B2D9-1E9EB6A46D9D}" type="slidenum">
              <a:rPr lang="en-US" smtClean="0"/>
              <a:pPr/>
              <a:t>17</a:t>
            </a:fld>
            <a:endParaRPr lang="en-US"/>
          </a:p>
        </p:txBody>
      </p:sp>
    </p:spTree>
    <p:extLst>
      <p:ext uri="{BB962C8B-B14F-4D97-AF65-F5344CB8AC3E}">
        <p14:creationId xmlns:p14="http://schemas.microsoft.com/office/powerpoint/2010/main" val="305504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B479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6BDF8E-D4E5-4C87-A240-65C60F7A195F}" type="datetimeFigureOut">
              <a:rPr lang="en-US" smtClean="0"/>
              <a:pPr/>
              <a:t>10/21/2024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sz="800" i="1">
                <a:solidFill>
                  <a:srgbClr val="A40045"/>
                </a:solidFill>
              </a:defRPr>
            </a:lvl1pPr>
          </a:lstStyle>
          <a:p>
            <a:endParaRPr lang="en-US" dirty="0"/>
          </a:p>
        </p:txBody>
      </p:sp>
      <p:sp>
        <p:nvSpPr>
          <p:cNvPr id="6" name="Slide Number Placeholder 5"/>
          <p:cNvSpPr>
            <a:spLocks noGrp="1"/>
          </p:cNvSpPr>
          <p:nvPr>
            <p:ph type="sldNum" sz="quarter" idx="12"/>
          </p:nvPr>
        </p:nvSpPr>
        <p:spPr/>
        <p:txBody>
          <a:bodyPr/>
          <a:lstStyle/>
          <a:p>
            <a:fld id="{E46D0D42-F5D3-412E-A31D-25DAEE8823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6BDF8E-D4E5-4C87-A240-65C60F7A195F}" type="datetimeFigureOut">
              <a:rPr lang="en-US" smtClean="0"/>
              <a:pPr/>
              <a:t>10/21/2024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sz="800" i="1">
                <a:solidFill>
                  <a:srgbClr val="A40045"/>
                </a:solidFill>
              </a:defRPr>
            </a:lvl1pPr>
          </a:lstStyle>
          <a:p>
            <a:endParaRPr lang="en-US" dirty="0"/>
          </a:p>
        </p:txBody>
      </p:sp>
      <p:sp>
        <p:nvSpPr>
          <p:cNvPr id="6" name="Slide Number Placeholder 5"/>
          <p:cNvSpPr>
            <a:spLocks noGrp="1"/>
          </p:cNvSpPr>
          <p:nvPr>
            <p:ph type="sldNum" sz="quarter" idx="12"/>
          </p:nvPr>
        </p:nvSpPr>
        <p:spPr/>
        <p:txBody>
          <a:bodyPr/>
          <a:lstStyle/>
          <a:p>
            <a:fld id="{E46D0D42-F5D3-412E-A31D-25DAEE8823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6BDF8E-D4E5-4C87-A240-65C60F7A195F}" type="datetimeFigureOut">
              <a:rPr lang="en-US" smtClean="0"/>
              <a:pPr/>
              <a:t>10/21/2024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lgn="ctr">
              <a:defRPr sz="800" i="1">
                <a:solidFill>
                  <a:srgbClr val="A40045"/>
                </a:solidFill>
              </a:defRPr>
            </a:lvl1pPr>
          </a:lstStyle>
          <a:p>
            <a:endParaRPr lang="en-US" dirty="0"/>
          </a:p>
        </p:txBody>
      </p:sp>
      <p:sp>
        <p:nvSpPr>
          <p:cNvPr id="7" name="Slide Number Placeholder 6"/>
          <p:cNvSpPr>
            <a:spLocks noGrp="1"/>
          </p:cNvSpPr>
          <p:nvPr>
            <p:ph type="sldNum" sz="quarter" idx="12"/>
          </p:nvPr>
        </p:nvSpPr>
        <p:spPr/>
        <p:txBody>
          <a:bodyPr/>
          <a:lstStyle/>
          <a:p>
            <a:fld id="{E46D0D42-F5D3-412E-A31D-25DAEE8823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6BDF8E-D4E5-4C87-A240-65C60F7A195F}" type="datetimeFigureOut">
              <a:rPr lang="en-US" smtClean="0"/>
              <a:pPr/>
              <a:t>10/21/2024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lgn="ctr">
              <a:defRPr sz="800" i="1">
                <a:solidFill>
                  <a:srgbClr val="A40045"/>
                </a:solidFill>
              </a:defRPr>
            </a:lvl1pPr>
          </a:lstStyle>
          <a:p>
            <a:endParaRPr lang="en-US" dirty="0"/>
          </a:p>
        </p:txBody>
      </p:sp>
      <p:sp>
        <p:nvSpPr>
          <p:cNvPr id="5" name="Slide Number Placeholder 4"/>
          <p:cNvSpPr>
            <a:spLocks noGrp="1"/>
          </p:cNvSpPr>
          <p:nvPr>
            <p:ph type="sldNum" sz="quarter" idx="12"/>
          </p:nvPr>
        </p:nvSpPr>
        <p:spPr/>
        <p:txBody>
          <a:bodyPr/>
          <a:lstStyle/>
          <a:p>
            <a:fld id="{E46D0D42-F5D3-412E-A31D-25DAEE8823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inal Marian Logo (7-02-08).JPG"/>
          <p:cNvPicPr>
            <a:picLocks noChangeAspect="1"/>
          </p:cNvPicPr>
          <p:nvPr/>
        </p:nvPicPr>
        <p:blipFill>
          <a:blip r:embed="rId6" cstate="print"/>
          <a:stretch>
            <a:fillRect/>
          </a:stretch>
        </p:blipFill>
        <p:spPr>
          <a:xfrm>
            <a:off x="7772400" y="228600"/>
            <a:ext cx="1214846" cy="661416"/>
          </a:xfrm>
          <a:prstGeom prst="rect">
            <a:avLst/>
          </a:prstGeom>
        </p:spPr>
      </p:pic>
      <p:pic>
        <p:nvPicPr>
          <p:cNvPr id="8" name="Picture 7" descr="Chapel One dimensional Notepad.jpg"/>
          <p:cNvPicPr>
            <a:picLocks noChangeAspect="1"/>
          </p:cNvPicPr>
          <p:nvPr/>
        </p:nvPicPr>
        <p:blipFill>
          <a:blip r:embed="rId7" cstate="print"/>
          <a:stretch>
            <a:fillRect/>
          </a:stretch>
        </p:blipFill>
        <p:spPr>
          <a:xfrm>
            <a:off x="0" y="0"/>
            <a:ext cx="4427113" cy="6858000"/>
          </a:xfrm>
          <a:prstGeom prst="rect">
            <a:avLst/>
          </a:prstGeom>
        </p:spPr>
      </p:pic>
      <p:sp>
        <p:nvSpPr>
          <p:cNvPr id="2" name="Title Placeholder 1"/>
          <p:cNvSpPr>
            <a:spLocks noGrp="1"/>
          </p:cNvSpPr>
          <p:nvPr>
            <p:ph type="title"/>
          </p:nvPr>
        </p:nvSpPr>
        <p:spPr>
          <a:xfrm>
            <a:off x="457200" y="274638"/>
            <a:ext cx="7086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1371600" cy="365125"/>
          </a:xfrm>
          <a:prstGeom prst="rect">
            <a:avLst/>
          </a:prstGeom>
        </p:spPr>
        <p:txBody>
          <a:bodyPr vert="horz" lIns="91440" tIns="45720" rIns="91440" bIns="45720" rtlCol="0" anchor="ctr"/>
          <a:lstStyle>
            <a:lvl1pPr algn="l">
              <a:defRPr sz="1200">
                <a:solidFill>
                  <a:srgbClr val="A40045"/>
                </a:solidFill>
              </a:defRPr>
            </a:lvl1pPr>
          </a:lstStyle>
          <a:p>
            <a:fld id="{FE6BDF8E-D4E5-4C87-A240-65C60F7A195F}" type="datetimeFigureOut">
              <a:rPr lang="en-US" smtClean="0"/>
              <a:pPr/>
              <a:t>10/21/2024</a:t>
            </a:fld>
            <a:endParaRPr lang="en-US" dirty="0"/>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rgbClr val="A40045"/>
                </a:solidFill>
              </a:defRPr>
            </a:lvl1pPr>
          </a:lstStyle>
          <a:p>
            <a:fld id="{E46D0D42-F5D3-412E-A31D-25DAEE882328}" type="slidenum">
              <a:rPr lang="en-US" smtClean="0"/>
              <a:pPr/>
              <a:t>‹#›</a:t>
            </a:fld>
            <a:endParaRPr lang="en-US" dirty="0"/>
          </a:p>
        </p:txBody>
      </p:sp>
      <p:sp>
        <p:nvSpPr>
          <p:cNvPr id="9" name="Footer Placeholder 4"/>
          <p:cNvSpPr>
            <a:spLocks noGrp="1"/>
          </p:cNvSpPr>
          <p:nvPr>
            <p:ph type="ftr" sz="quarter" idx="3"/>
          </p:nvPr>
        </p:nvSpPr>
        <p:spPr>
          <a:xfrm>
            <a:off x="1828800" y="6356350"/>
            <a:ext cx="5486400" cy="365125"/>
          </a:xfrm>
          <a:prstGeom prst="rect">
            <a:avLst/>
          </a:prstGeom>
        </p:spPr>
        <p:txBody>
          <a:bodyPr vert="horz" lIns="91440" tIns="45720" rIns="91440" bIns="45720" rtlCol="0" anchor="ctr"/>
          <a:lstStyle>
            <a:defPPr>
              <a:defRPr lang="en-US"/>
            </a:defPPr>
            <a:lvl1pPr marL="0" algn="ctr" defTabSz="914400" rtl="0" eaLnBrk="1" latinLnBrk="0" hangingPunct="1">
              <a:defRPr sz="800" i="1" kern="1200">
                <a:solidFill>
                  <a:srgbClr val="A4004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Founded 1936 </a:t>
            </a:r>
            <a:r>
              <a:rPr lang="en-US" dirty="0">
                <a:cs typeface="Arial"/>
              </a:rPr>
              <a:t>● Sponsored by the Congregation of Sisters of St. Agnes</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Lst>
  <p:txStyles>
    <p:titleStyle>
      <a:lvl1pPr algn="ctr" defTabSz="914400" rtl="0" eaLnBrk="1" latinLnBrk="0" hangingPunct="1">
        <a:spcBef>
          <a:spcPct val="0"/>
        </a:spcBef>
        <a:buNone/>
        <a:defRPr sz="3600" b="1" kern="1200" cap="small" baseline="0">
          <a:solidFill>
            <a:srgbClr val="0B479D"/>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rgbClr val="0B479D"/>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B479D"/>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B479D"/>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B479D"/>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B479D"/>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arianuniversity.idm.oclc.org/login?url=http://search.ebscohost.com/login.aspx?authtype=ip,uid&amp;profile=ehost&amp;defaultdb=sw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057400"/>
            <a:ext cx="7772400" cy="1828800"/>
          </a:xfrm>
        </p:spPr>
        <p:txBody>
          <a:bodyPr/>
          <a:lstStyle/>
          <a:p>
            <a:r>
              <a:rPr lang="en-US" dirty="0"/>
              <a:t>How to research in</a:t>
            </a:r>
            <a:br>
              <a:rPr lang="en-US" dirty="0"/>
            </a:br>
            <a:r>
              <a:rPr lang="en-US" dirty="0"/>
              <a:t>Social Work</a:t>
            </a:r>
            <a:br>
              <a:rPr lang="en-US" dirty="0"/>
            </a:br>
            <a:endParaRPr lang="en-US" dirty="0"/>
          </a:p>
        </p:txBody>
      </p:sp>
      <p:sp>
        <p:nvSpPr>
          <p:cNvPr id="11267" name="Rectangle 3"/>
          <p:cNvSpPr>
            <a:spLocks noGrp="1" noChangeArrowheads="1"/>
          </p:cNvSpPr>
          <p:nvPr>
            <p:ph type="subTitle" idx="1"/>
          </p:nvPr>
        </p:nvSpPr>
        <p:spPr>
          <a:xfrm>
            <a:off x="1447800" y="4800600"/>
            <a:ext cx="6400800" cy="1752600"/>
          </a:xfrm>
        </p:spPr>
        <p:txBody>
          <a:bodyPr/>
          <a:lstStyle/>
          <a:p>
            <a:r>
              <a:rPr lang="en-US" sz="2400" dirty="0"/>
              <a:t>Cardinal Meyer Library</a:t>
            </a:r>
          </a:p>
          <a:p>
            <a:r>
              <a:rPr lang="en-US" sz="2400" dirty="0"/>
              <a:t>Marian University</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sz="3000" dirty="0"/>
              <a:t>find articles through databases</a:t>
            </a:r>
          </a:p>
        </p:txBody>
      </p:sp>
      <p:sp>
        <p:nvSpPr>
          <p:cNvPr id="10243" name="Rectangle 3"/>
          <p:cNvSpPr>
            <a:spLocks noGrp="1" noChangeArrowheads="1"/>
          </p:cNvSpPr>
          <p:nvPr>
            <p:ph type="body" idx="1"/>
          </p:nvPr>
        </p:nvSpPr>
        <p:spPr>
          <a:xfrm>
            <a:off x="457200" y="1524000"/>
            <a:ext cx="8228013" cy="4800600"/>
          </a:xfrm>
        </p:spPr>
        <p:txBody>
          <a:bodyPr>
            <a:normAutofit/>
          </a:bodyPr>
          <a:lstStyle/>
          <a:p>
            <a:pPr>
              <a:buNone/>
            </a:pPr>
            <a:r>
              <a:rPr lang="en-US" sz="2000" dirty="0"/>
              <a:t>To locate articles for research, use the library databases</a:t>
            </a:r>
            <a:r>
              <a:rPr lang="en-US" dirty="0"/>
              <a:t> OR for this assignment, find a professional journal in your field such as </a:t>
            </a:r>
            <a:r>
              <a:rPr lang="en-US" i="1" dirty="0"/>
              <a:t>Social Work</a:t>
            </a:r>
            <a:endParaRPr lang="en-US" sz="2000" b="1" dirty="0"/>
          </a:p>
          <a:p>
            <a:pPr>
              <a:buFont typeface="Wingdings" pitchFamily="2" charset="2"/>
              <a:buNone/>
            </a:pPr>
            <a:r>
              <a:rPr lang="en-US" b="1" dirty="0"/>
              <a:t>Accessing a Database</a:t>
            </a:r>
          </a:p>
          <a:p>
            <a:pPr lvl="1">
              <a:spcBef>
                <a:spcPts val="0"/>
              </a:spcBef>
              <a:buClr>
                <a:srgbClr val="0B479D"/>
              </a:buClr>
              <a:buFont typeface="Wingdings" pitchFamily="2" charset="2"/>
              <a:buChar char="§"/>
            </a:pPr>
            <a:r>
              <a:rPr lang="en-US" dirty="0"/>
              <a:t>Connect to the library </a:t>
            </a:r>
          </a:p>
          <a:p>
            <a:pPr lvl="1">
              <a:spcBef>
                <a:spcPts val="0"/>
              </a:spcBef>
              <a:buClr>
                <a:srgbClr val="0B479D"/>
              </a:buClr>
              <a:buNone/>
            </a:pPr>
            <a:r>
              <a:rPr lang="en-US" dirty="0"/>
              <a:t>	homepage </a:t>
            </a:r>
          </a:p>
          <a:p>
            <a:pPr lvl="1">
              <a:spcBef>
                <a:spcPts val="0"/>
              </a:spcBef>
              <a:buClr>
                <a:srgbClr val="0B479D"/>
              </a:buClr>
              <a:buFont typeface="Wingdings" pitchFamily="2" charset="2"/>
              <a:buChar char="§"/>
            </a:pPr>
            <a:r>
              <a:rPr lang="en-US" dirty="0"/>
              <a:t>Click on Research Databases and Tutorials</a:t>
            </a:r>
          </a:p>
          <a:p>
            <a:pPr lvl="1">
              <a:spcBef>
                <a:spcPts val="0"/>
              </a:spcBef>
              <a:buClr>
                <a:srgbClr val="0B479D"/>
              </a:buClr>
              <a:buFont typeface="Wingdings" pitchFamily="2" charset="2"/>
              <a:buChar char="§"/>
            </a:pPr>
            <a:r>
              <a:rPr lang="en-US" dirty="0"/>
              <a:t>Then select a database to </a:t>
            </a:r>
          </a:p>
          <a:p>
            <a:pPr lvl="1">
              <a:spcBef>
                <a:spcPts val="0"/>
              </a:spcBef>
              <a:buClr>
                <a:srgbClr val="0B479D"/>
              </a:buClr>
              <a:buNone/>
            </a:pPr>
            <a:r>
              <a:rPr lang="en-US" dirty="0"/>
              <a:t>	search from the alphabetical </a:t>
            </a:r>
          </a:p>
          <a:p>
            <a:pPr lvl="1">
              <a:spcBef>
                <a:spcPts val="0"/>
              </a:spcBef>
              <a:buClr>
                <a:srgbClr val="0B479D"/>
              </a:buClr>
              <a:buNone/>
            </a:pPr>
            <a:r>
              <a:rPr lang="en-US" dirty="0"/>
              <a:t>	list of databases</a:t>
            </a:r>
          </a:p>
          <a:p>
            <a:pPr lvl="1">
              <a:spcBef>
                <a:spcPts val="0"/>
              </a:spcBef>
              <a:buClr>
                <a:srgbClr val="0B479D"/>
              </a:buClr>
              <a:buFont typeface="Wingdings" panose="05000000000000000000" pitchFamily="2" charset="2"/>
              <a:buChar char="§"/>
            </a:pPr>
            <a:r>
              <a:rPr lang="en-US" dirty="0"/>
              <a:t>Or select Subject Guides and select the appropriate subject or discipline page to find databases related to social work</a:t>
            </a:r>
          </a:p>
          <a:p>
            <a:pPr>
              <a:buFont typeface="Wingdings" pitchFamily="2" charset="2"/>
              <a:buNone/>
            </a:pPr>
            <a:endParaRPr lang="en-US" sz="2000" b="1" dirty="0"/>
          </a:p>
        </p:txBody>
      </p:sp>
    </p:spTree>
    <p:extLst>
      <p:ext uri="{BB962C8B-B14F-4D97-AF65-F5344CB8AC3E}">
        <p14:creationId xmlns:p14="http://schemas.microsoft.com/office/powerpoint/2010/main" val="219860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sz="3200" dirty="0"/>
              <a:t>Social Work Abstracts</a:t>
            </a:r>
          </a:p>
        </p:txBody>
      </p:sp>
      <p:sp>
        <p:nvSpPr>
          <p:cNvPr id="17411" name="Rectangle 3"/>
          <p:cNvSpPr>
            <a:spLocks noGrp="1" noChangeArrowheads="1"/>
          </p:cNvSpPr>
          <p:nvPr>
            <p:ph type="body" idx="1"/>
          </p:nvPr>
        </p:nvSpPr>
        <p:spPr>
          <a:xfrm>
            <a:off x="457200" y="1447800"/>
            <a:ext cx="8229600" cy="4876800"/>
          </a:xfrm>
        </p:spPr>
        <p:txBody>
          <a:bodyPr>
            <a:noAutofit/>
          </a:bodyPr>
          <a:lstStyle/>
          <a:p>
            <a:pPr>
              <a:buNone/>
            </a:pPr>
            <a:r>
              <a:rPr lang="en-US" b="1" i="1" dirty="0">
                <a:hlinkClick r:id="rId3"/>
              </a:rPr>
              <a:t>Social Work Abstracts </a:t>
            </a:r>
            <a:r>
              <a:rPr lang="en-US" dirty="0"/>
              <a:t>offers extensive coverage of more than 450 social work and human services journals dating back to 1965. Produced by the National Association of Social Workers (NASW), the database provides citations and abstracts dealing with all aspects of the social work field, including theory and practice, areas of service and social issues and problems </a:t>
            </a:r>
          </a:p>
          <a:p>
            <a:pPr>
              <a:buNone/>
            </a:pPr>
            <a:endParaRPr lang="en-US" dirty="0"/>
          </a:p>
          <a:p>
            <a:pPr>
              <a:buNone/>
            </a:pPr>
            <a:r>
              <a:rPr lang="en-US" dirty="0"/>
              <a:t>Click on the link for Social Work Abstracts to proceed to the search screen.</a:t>
            </a:r>
          </a:p>
          <a:p>
            <a:pPr>
              <a:buNone/>
            </a:pPr>
            <a:endParaRPr lang="en-US" dirty="0"/>
          </a:p>
          <a:p>
            <a:pPr>
              <a:buNone/>
            </a:pPr>
            <a:endParaRPr lang="en-US" sz="1800" dirty="0"/>
          </a:p>
          <a:p>
            <a:endParaRPr lang="en-US" sz="1800" dirty="0"/>
          </a:p>
          <a:p>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200" dirty="0"/>
              <a:t>Social Work Abstracts</a:t>
            </a:r>
          </a:p>
        </p:txBody>
      </p:sp>
      <p:sp>
        <p:nvSpPr>
          <p:cNvPr id="20483" name="Rectangle 3"/>
          <p:cNvSpPr>
            <a:spLocks noGrp="1" noChangeArrowheads="1"/>
          </p:cNvSpPr>
          <p:nvPr>
            <p:ph type="body" idx="1"/>
          </p:nvPr>
        </p:nvSpPr>
        <p:spPr>
          <a:xfrm>
            <a:off x="457200" y="1447800"/>
            <a:ext cx="8305800" cy="4724400"/>
          </a:xfrm>
        </p:spPr>
        <p:txBody>
          <a:bodyPr>
            <a:normAutofit/>
          </a:bodyPr>
          <a:lstStyle/>
          <a:p>
            <a:pPr>
              <a:buFont typeface="Wingdings" pitchFamily="2" charset="2"/>
              <a:buNone/>
            </a:pPr>
            <a:r>
              <a:rPr lang="en-US" b="1" dirty="0"/>
              <a:t>Example Search: </a:t>
            </a:r>
            <a:r>
              <a:rPr lang="en-US" dirty="0"/>
              <a:t>Enter keywords in the boxes at the top of the search screen.</a:t>
            </a:r>
          </a:p>
          <a:p>
            <a:pPr lvl="1"/>
            <a:r>
              <a:rPr lang="en-US" dirty="0"/>
              <a:t>In the drop down menu next to the search box, select an option of where the database will look for the keywords. The ‘All Text’ option will search everywhere for the keywords. </a:t>
            </a:r>
          </a:p>
          <a:p>
            <a:pPr lvl="1"/>
            <a:endParaRPr lang="en-US" sz="1800" dirty="0"/>
          </a:p>
          <a:p>
            <a:pPr lvl="1"/>
            <a:endParaRPr lang="en-US" sz="1800" dirty="0"/>
          </a:p>
          <a:p>
            <a:pPr lvl="1"/>
            <a:endParaRPr lang="en-US" sz="1800" dirty="0"/>
          </a:p>
          <a:p>
            <a:pPr lvl="1"/>
            <a:endParaRPr lang="en-US" sz="1800" dirty="0"/>
          </a:p>
          <a:p>
            <a:pPr lvl="1"/>
            <a:endParaRPr lang="en-US" sz="1800" dirty="0"/>
          </a:p>
          <a:p>
            <a:endParaRPr lang="en-US" sz="1800" dirty="0"/>
          </a:p>
          <a:p>
            <a:endParaRPr lang="en-US" sz="1800" dirty="0"/>
          </a:p>
          <a:p>
            <a:pPr lvl="1"/>
            <a:endParaRPr lang="en-US" sz="1800" dirty="0"/>
          </a:p>
        </p:txBody>
      </p:sp>
      <p:pic>
        <p:nvPicPr>
          <p:cNvPr id="13" name="Picture 12" descr="Social Work Abstracts Search.jpg"/>
          <p:cNvPicPr>
            <a:picLocks noChangeAspect="1"/>
          </p:cNvPicPr>
          <p:nvPr/>
        </p:nvPicPr>
        <p:blipFill>
          <a:blip r:embed="rId3" cstate="print"/>
          <a:stretch>
            <a:fillRect/>
          </a:stretch>
        </p:blipFill>
        <p:spPr>
          <a:xfrm>
            <a:off x="1600200" y="3657600"/>
            <a:ext cx="5791200" cy="1276350"/>
          </a:xfrm>
          <a:prstGeom prst="rect">
            <a:avLst/>
          </a:prstGeom>
          <a:ln>
            <a:solidFill>
              <a:schemeClr val="accent1"/>
            </a:solidFill>
          </a:ln>
        </p:spPr>
      </p:pic>
      <p:sp>
        <p:nvSpPr>
          <p:cNvPr id="20492" name="Oval 12"/>
          <p:cNvSpPr>
            <a:spLocks noChangeArrowheads="1"/>
          </p:cNvSpPr>
          <p:nvPr/>
        </p:nvSpPr>
        <p:spPr bwMode="auto">
          <a:xfrm>
            <a:off x="4343400" y="3962400"/>
            <a:ext cx="1905000" cy="304800"/>
          </a:xfrm>
          <a:prstGeom prst="ellipse">
            <a:avLst/>
          </a:prstGeom>
          <a:noFill/>
          <a:ln w="28575">
            <a:solidFill>
              <a:srgbClr val="FF0000"/>
            </a:solidFill>
            <a:round/>
            <a:headEnd/>
            <a:tailEnd/>
          </a:ln>
          <a:effectLst/>
        </p:spPr>
        <p:txBody>
          <a:bodyPr wrap="none" anchor="ctr"/>
          <a:lstStyle/>
          <a:p>
            <a:pPr algn="ctr"/>
            <a:endParaRPr lang="en-US">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639762"/>
          </a:xfrm>
        </p:spPr>
        <p:txBody>
          <a:bodyPr/>
          <a:lstStyle/>
          <a:p>
            <a:r>
              <a:rPr lang="en-US" dirty="0"/>
              <a:t>Social Work Abstracts </a:t>
            </a:r>
          </a:p>
        </p:txBody>
      </p:sp>
      <p:sp>
        <p:nvSpPr>
          <p:cNvPr id="3" name="Content Placeholder 2"/>
          <p:cNvSpPr>
            <a:spLocks noGrp="1"/>
          </p:cNvSpPr>
          <p:nvPr>
            <p:ph idx="1"/>
          </p:nvPr>
        </p:nvSpPr>
        <p:spPr>
          <a:xfrm>
            <a:off x="457200" y="914400"/>
            <a:ext cx="8229600" cy="5211763"/>
          </a:xfrm>
        </p:spPr>
        <p:txBody>
          <a:bodyPr/>
          <a:lstStyle/>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69" y="914400"/>
            <a:ext cx="7429500" cy="6143625"/>
          </a:xfrm>
          <a:prstGeom prst="rect">
            <a:avLst/>
          </a:prstGeom>
        </p:spPr>
      </p:pic>
    </p:spTree>
    <p:extLst>
      <p:ext uri="{BB962C8B-B14F-4D97-AF65-F5344CB8AC3E}">
        <p14:creationId xmlns:p14="http://schemas.microsoft.com/office/powerpoint/2010/main" val="361621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3200" dirty="0"/>
              <a:t>Social Work Abstracts</a:t>
            </a:r>
          </a:p>
        </p:txBody>
      </p:sp>
      <p:sp>
        <p:nvSpPr>
          <p:cNvPr id="22531" name="Rectangle 3"/>
          <p:cNvSpPr>
            <a:spLocks noGrp="1" noChangeArrowheads="1"/>
          </p:cNvSpPr>
          <p:nvPr>
            <p:ph type="body" idx="1"/>
          </p:nvPr>
        </p:nvSpPr>
        <p:spPr>
          <a:xfrm>
            <a:off x="457200" y="1600200"/>
            <a:ext cx="8229600" cy="4648200"/>
          </a:xfrm>
        </p:spPr>
        <p:txBody>
          <a:bodyPr>
            <a:normAutofit/>
          </a:bodyPr>
          <a:lstStyle/>
          <a:p>
            <a:pPr>
              <a:lnSpc>
                <a:spcPct val="120000"/>
              </a:lnSpc>
              <a:spcBef>
                <a:spcPts val="0"/>
              </a:spcBef>
              <a:buFont typeface="Wingdings" pitchFamily="2" charset="2"/>
              <a:buNone/>
            </a:pPr>
            <a:r>
              <a:rPr lang="en-US" dirty="0"/>
              <a:t>To read the article, click on the PDF or HTML links:</a:t>
            </a:r>
            <a:endParaRPr lang="en-US" b="1" dirty="0"/>
          </a:p>
          <a:p>
            <a:pPr marL="0" indent="0">
              <a:buNone/>
            </a:pPr>
            <a:endParaRPr lang="en-US" dirty="0"/>
          </a:p>
          <a:p>
            <a:pPr marL="0" indent="0">
              <a:buNone/>
            </a:pPr>
            <a:r>
              <a:rPr lang="en-US" dirty="0"/>
              <a:t>If the article is not available in full text, click the </a:t>
            </a:r>
            <a:r>
              <a:rPr lang="en-US" b="1" dirty="0"/>
              <a:t>Request Item through Interlibrary loan </a:t>
            </a:r>
            <a:r>
              <a:rPr lang="en-US" dirty="0"/>
              <a:t>link to order the item from a different library.</a:t>
            </a:r>
          </a:p>
          <a:p>
            <a:pPr lvl="1"/>
            <a:r>
              <a:rPr lang="en-US" sz="1800" dirty="0"/>
              <a:t>Note: Items requested via Interlibrary Loan may take 7-10 days to arrive in the library but emailed articles are often quicker</a:t>
            </a:r>
          </a:p>
          <a:p>
            <a:pPr marL="57150" indent="0">
              <a:buNone/>
            </a:pPr>
            <a:endParaRPr lang="en-US" sz="1800" dirty="0"/>
          </a:p>
          <a:p>
            <a:pPr marL="57150" indent="0">
              <a:buNone/>
            </a:pPr>
            <a:r>
              <a:rPr lang="en-US" sz="1800" dirty="0"/>
              <a:t>A link may be provided to another database that does have the full text, in the proceeding example, it is a dissertation in the </a:t>
            </a:r>
            <a:r>
              <a:rPr lang="en-US" sz="1800" b="1" dirty="0"/>
              <a:t>ProQuest</a:t>
            </a:r>
            <a:r>
              <a:rPr lang="en-US" sz="1800" dirty="0"/>
              <a:t> </a:t>
            </a:r>
            <a:r>
              <a:rPr lang="en-US" sz="1800" b="1" dirty="0"/>
              <a:t>Dissertations and Theses </a:t>
            </a:r>
            <a:r>
              <a:rPr lang="en-US" sz="1800" dirty="0"/>
              <a:t>database</a:t>
            </a:r>
          </a:p>
          <a:p>
            <a:endParaRPr lang="en-US" sz="1800" b="1" dirty="0"/>
          </a:p>
          <a:p>
            <a:pPr>
              <a:buFont typeface="Wingdings" pitchFamily="2" charset="2"/>
              <a:buNone/>
            </a:pPr>
            <a:endParaRPr lang="en-US" sz="1800" b="1" dirty="0"/>
          </a:p>
        </p:txBody>
      </p:sp>
      <p:pic>
        <p:nvPicPr>
          <p:cNvPr id="9" name="Picture 8" descr="PDF Library Owns.jpg"/>
          <p:cNvPicPr>
            <a:picLocks noChangeAspect="1"/>
          </p:cNvPicPr>
          <p:nvPr/>
        </p:nvPicPr>
        <p:blipFill>
          <a:blip r:embed="rId3" cstate="print"/>
          <a:srcRect b="41818"/>
          <a:stretch>
            <a:fillRect/>
          </a:stretch>
        </p:blipFill>
        <p:spPr>
          <a:xfrm>
            <a:off x="7010400" y="1676400"/>
            <a:ext cx="1600200" cy="304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r>
              <a:rPr lang="en-US" sz="3200" dirty="0"/>
              <a:t>Sage Premier</a:t>
            </a:r>
          </a:p>
        </p:txBody>
      </p:sp>
      <p:sp>
        <p:nvSpPr>
          <p:cNvPr id="23555" name="Rectangle 3"/>
          <p:cNvSpPr>
            <a:spLocks noGrp="1" noChangeArrowheads="1"/>
          </p:cNvSpPr>
          <p:nvPr>
            <p:ph type="body" idx="1"/>
          </p:nvPr>
        </p:nvSpPr>
        <p:spPr/>
        <p:txBody>
          <a:bodyPr>
            <a:normAutofit/>
          </a:bodyPr>
          <a:lstStyle/>
          <a:p>
            <a:pPr>
              <a:buNone/>
            </a:pPr>
            <a:r>
              <a:rPr lang="en-US" b="1" i="1" dirty="0"/>
              <a:t>SAGE Premier </a:t>
            </a:r>
            <a:r>
              <a:rPr lang="en-US" dirty="0"/>
              <a:t>access the full text of all SAGE Journals back to 1999 including journals in Criminology, Education, Health Sciences, Management &amp; Organization Studies, Political Science, Psychology, </a:t>
            </a:r>
            <a:r>
              <a:rPr lang="en-US" b="1" dirty="0"/>
              <a:t>Social Work</a:t>
            </a:r>
            <a:r>
              <a:rPr lang="en-US" dirty="0"/>
              <a:t>, Sociology and Urban Studies.</a:t>
            </a:r>
          </a:p>
          <a:p>
            <a:pPr>
              <a:lnSpc>
                <a:spcPct val="120000"/>
              </a:lnSpc>
              <a:buFont typeface="Wingdings" pitchFamily="2" charset="2"/>
              <a:buNone/>
            </a:pPr>
            <a:endParaRPr lang="en-US" sz="1800" b="1" dirty="0"/>
          </a:p>
          <a:p>
            <a:pPr>
              <a:buNone/>
            </a:pP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Sage Premier</a:t>
            </a:r>
          </a:p>
        </p:txBody>
      </p:sp>
      <p:sp>
        <p:nvSpPr>
          <p:cNvPr id="3" name="Content Placeholder 2"/>
          <p:cNvSpPr>
            <a:spLocks noGrp="1"/>
          </p:cNvSpPr>
          <p:nvPr>
            <p:ph idx="1"/>
          </p:nvPr>
        </p:nvSpPr>
        <p:spPr/>
        <p:txBody>
          <a:bodyPr>
            <a:normAutofit/>
          </a:bodyPr>
          <a:lstStyle/>
          <a:p>
            <a:pPr>
              <a:buNone/>
            </a:pPr>
            <a:r>
              <a:rPr lang="en-US" dirty="0"/>
              <a:t>Enter keywords into the search box</a:t>
            </a:r>
          </a:p>
          <a:p>
            <a:pPr>
              <a:buNone/>
            </a:pPr>
            <a:r>
              <a:rPr lang="en-US" dirty="0"/>
              <a:t>Use dropdown to specific title words, author, etc.</a:t>
            </a:r>
          </a:p>
          <a:p>
            <a:pPr>
              <a:buNone/>
            </a:pPr>
            <a:endParaRPr lang="en-US" dirty="0"/>
          </a:p>
          <a:p>
            <a:pPr>
              <a:buNone/>
            </a:pPr>
            <a:endParaRPr lang="en-US" b="1" dirty="0"/>
          </a:p>
          <a:p>
            <a:pPr>
              <a:buNone/>
            </a:pPr>
            <a:endParaRPr lang="en-US" b="1" dirty="0"/>
          </a:p>
          <a:p>
            <a:pPr>
              <a:buNone/>
            </a:pPr>
            <a:endParaRPr lang="en-US" b="1" dirty="0"/>
          </a:p>
          <a:p>
            <a:pPr>
              <a:buNone/>
            </a:pPr>
            <a:endParaRPr lang="en-US" b="1" dirty="0"/>
          </a:p>
          <a:p>
            <a:pPr>
              <a:buNone/>
            </a:pPr>
            <a:endParaRPr lang="en-US" b="1" dirty="0"/>
          </a:p>
          <a:p>
            <a:pPr>
              <a:buNone/>
            </a:pPr>
            <a:endParaRPr lang="en-US" b="1" dirty="0"/>
          </a:p>
          <a:p>
            <a:pPr>
              <a:buNone/>
            </a:pPr>
            <a:endParaRPr lang="en-US" b="1" dirty="0"/>
          </a:p>
          <a:p>
            <a:pPr>
              <a:buNone/>
            </a:pPr>
            <a:endParaRPr lang="en-US" b="1" dirty="0"/>
          </a:p>
          <a:p>
            <a:pPr>
              <a:buNone/>
            </a:pPr>
            <a:endParaRPr lang="en-US" b="1" dirty="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590800"/>
            <a:ext cx="9144000" cy="41143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sz="3200" dirty="0"/>
              <a:t>Sage Premier</a:t>
            </a:r>
          </a:p>
        </p:txBody>
      </p:sp>
      <p:sp>
        <p:nvSpPr>
          <p:cNvPr id="12" name="Content Placeholder 11"/>
          <p:cNvSpPr>
            <a:spLocks noGrp="1"/>
          </p:cNvSpPr>
          <p:nvPr>
            <p:ph idx="1"/>
          </p:nvPr>
        </p:nvSpPr>
        <p:spPr>
          <a:xfrm>
            <a:off x="457200" y="1600200"/>
            <a:ext cx="8229600" cy="4648200"/>
          </a:xfrm>
        </p:spPr>
        <p:txBody>
          <a:bodyPr>
            <a:noAutofit/>
          </a:bodyPr>
          <a:lstStyle/>
          <a:p>
            <a:pPr>
              <a:spcBef>
                <a:spcPts val="0"/>
              </a:spcBef>
              <a:buFont typeface="Wingdings" pitchFamily="2" charset="2"/>
              <a:buNone/>
            </a:pPr>
            <a:r>
              <a:rPr lang="en-US" dirty="0"/>
              <a:t>A list of articles that pertain to the terms searched will be displayed.  The number of articles will be displayed above the result list.</a:t>
            </a:r>
          </a:p>
          <a:p>
            <a:pPr>
              <a:spcBef>
                <a:spcPts val="0"/>
              </a:spcBef>
              <a:buFont typeface="Wingdings" pitchFamily="2" charset="2"/>
              <a:buChar char="§"/>
            </a:pPr>
            <a:endParaRPr lang="en-US" dirty="0"/>
          </a:p>
          <a:p>
            <a:pPr>
              <a:spcBef>
                <a:spcPts val="0"/>
              </a:spcBef>
              <a:buFont typeface="Wingdings" pitchFamily="2" charset="2"/>
              <a:buChar char="§"/>
            </a:pPr>
            <a:endParaRPr lang="en-US" dirty="0"/>
          </a:p>
          <a:p>
            <a:pPr>
              <a:spcBef>
                <a:spcPts val="0"/>
              </a:spcBef>
              <a:buFont typeface="Wingdings" pitchFamily="2" charset="2"/>
              <a:buChar char="§"/>
            </a:pPr>
            <a:endParaRPr lang="en-US" dirty="0"/>
          </a:p>
          <a:p>
            <a:pPr>
              <a:spcBef>
                <a:spcPts val="0"/>
              </a:spcBef>
              <a:buFont typeface="Wingdings" pitchFamily="2" charset="2"/>
              <a:buChar char="§"/>
            </a:pPr>
            <a:endParaRPr lang="en-US" dirty="0"/>
          </a:p>
          <a:p>
            <a:pPr>
              <a:spcBef>
                <a:spcPts val="0"/>
              </a:spcBef>
              <a:buFont typeface="Wingdings" pitchFamily="2" charset="2"/>
              <a:buChar char="§"/>
            </a:pPr>
            <a:endParaRPr lang="en-US" dirty="0"/>
          </a:p>
          <a:p>
            <a:pPr>
              <a:spcBef>
                <a:spcPts val="0"/>
              </a:spcBef>
              <a:buFont typeface="Wingdings" pitchFamily="2" charset="2"/>
              <a:buChar char="§"/>
            </a:pPr>
            <a:endParaRPr lang="en-US" dirty="0"/>
          </a:p>
          <a:p>
            <a:pPr>
              <a:spcBef>
                <a:spcPts val="0"/>
              </a:spcBef>
              <a:buFont typeface="Wingdings" pitchFamily="2" charset="2"/>
              <a:buChar char="§"/>
            </a:pPr>
            <a:endParaRPr lang="en-US" dirty="0"/>
          </a:p>
          <a:p>
            <a:pPr>
              <a:spcBef>
                <a:spcPts val="0"/>
              </a:spcBef>
              <a:buFont typeface="Wingdings" pitchFamily="2" charset="2"/>
              <a:buChar char="§"/>
            </a:pPr>
            <a:endParaRPr lang="en-US" dirty="0"/>
          </a:p>
          <a:p>
            <a:pPr>
              <a:spcBef>
                <a:spcPts val="0"/>
              </a:spcBef>
              <a:buFont typeface="Wingdings" pitchFamily="2" charset="2"/>
              <a:buChar char="§"/>
            </a:pPr>
            <a:endParaRPr lang="en-US" dirty="0"/>
          </a:p>
          <a:p>
            <a:pPr>
              <a:spcBef>
                <a:spcPts val="0"/>
              </a:spcBef>
              <a:buFont typeface="Wingdings" pitchFamily="2" charset="2"/>
              <a:buNone/>
            </a:pPr>
            <a:endParaRPr lang="en-US" dirty="0"/>
          </a:p>
          <a:p>
            <a:pPr>
              <a:spcBef>
                <a:spcPts val="0"/>
              </a:spcBef>
              <a:buFont typeface="Wingdings" pitchFamily="2" charset="2"/>
              <a:buNone/>
            </a:pPr>
            <a:r>
              <a:rPr lang="en-US" dirty="0"/>
              <a:t>To display an article, click on the “Full Text PDF” link below the citation.</a:t>
            </a:r>
          </a:p>
        </p:txBody>
      </p:sp>
      <p:pic>
        <p:nvPicPr>
          <p:cNvPr id="13" name="Picture 12" descr="Sage Results.jpg"/>
          <p:cNvPicPr>
            <a:picLocks noChangeAspect="1"/>
          </p:cNvPicPr>
          <p:nvPr/>
        </p:nvPicPr>
        <p:blipFill>
          <a:blip r:embed="rId3" cstate="print"/>
          <a:stretch>
            <a:fillRect/>
          </a:stretch>
        </p:blipFill>
        <p:spPr>
          <a:xfrm>
            <a:off x="838200" y="2667000"/>
            <a:ext cx="7049930" cy="2743200"/>
          </a:xfrm>
          <a:prstGeom prst="rect">
            <a:avLst/>
          </a:prstGeom>
          <a:ln>
            <a:solidFill>
              <a:schemeClr val="accent1"/>
            </a:solidFill>
          </a:ln>
        </p:spPr>
      </p:pic>
      <p:sp>
        <p:nvSpPr>
          <p:cNvPr id="5" name="Oval 4"/>
          <p:cNvSpPr/>
          <p:nvPr/>
        </p:nvSpPr>
        <p:spPr>
          <a:xfrm>
            <a:off x="4038600" y="44958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Recommended Databases</a:t>
            </a:r>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a:spcBef>
                <a:spcPts val="0"/>
              </a:spcBef>
              <a:buNone/>
            </a:pPr>
            <a:r>
              <a:rPr lang="en-US" sz="1800" b="1" dirty="0" err="1"/>
              <a:t>PsycARTICLES</a:t>
            </a:r>
            <a:r>
              <a:rPr lang="en-US" sz="1800" b="1" dirty="0"/>
              <a:t> &amp; PsycINFO </a:t>
            </a:r>
            <a:r>
              <a:rPr lang="en-US" sz="1800" dirty="0"/>
              <a:t>are provided by the American Psychological Association.  Contains more than 2 million citations and summaries of scholarly journal articles, book chapters, books, and dissertations, all in psychology and related disciplines.  Includes peer-reviewed articles. </a:t>
            </a:r>
          </a:p>
          <a:p>
            <a:pPr>
              <a:spcBef>
                <a:spcPts val="0"/>
              </a:spcBef>
              <a:buNone/>
            </a:pPr>
            <a:endParaRPr lang="en-US" sz="1800" dirty="0"/>
          </a:p>
          <a:p>
            <a:pPr>
              <a:spcBef>
                <a:spcPts val="0"/>
              </a:spcBef>
              <a:buNone/>
            </a:pPr>
            <a:r>
              <a:rPr lang="en-US" sz="1800" b="1" dirty="0"/>
              <a:t>CINAHL (Cumulative Index to Nursing and Allied Health)</a:t>
            </a:r>
            <a:r>
              <a:rPr lang="en-US" sz="1800" dirty="0"/>
              <a:t> contains articles from the nursing literature including scholarly journals including some in the related field of social work</a:t>
            </a:r>
          </a:p>
          <a:p>
            <a:pPr>
              <a:spcBef>
                <a:spcPts val="0"/>
              </a:spcBef>
              <a:buNone/>
            </a:pPr>
            <a:endParaRPr lang="en-US" sz="1800" dirty="0"/>
          </a:p>
          <a:p>
            <a:pPr>
              <a:spcBef>
                <a:spcPts val="0"/>
              </a:spcBef>
              <a:buNone/>
            </a:pPr>
            <a:r>
              <a:rPr lang="en-US" sz="1800" b="1" dirty="0"/>
              <a:t>Academic Search Complete</a:t>
            </a:r>
            <a:r>
              <a:rPr lang="en-US" sz="1800" dirty="0"/>
              <a:t> covers the all academic subject areas and includes news articles, articles from professional journals, and scholar, peer reviewed research articles.</a:t>
            </a:r>
          </a:p>
          <a:p>
            <a:pPr>
              <a:spcBef>
                <a:spcPts val="0"/>
              </a:spcBef>
              <a:buNone/>
            </a:pPr>
            <a:endParaRPr lang="en-US" sz="1800" b="1" dirty="0"/>
          </a:p>
          <a:p>
            <a:pPr>
              <a:spcBef>
                <a:spcPts val="0"/>
              </a:spcBef>
              <a:buNone/>
            </a:pPr>
            <a:r>
              <a:rPr lang="en-US" sz="1800" b="1" dirty="0"/>
              <a:t>Criminal Justice Abstracts </a:t>
            </a:r>
            <a:r>
              <a:rPr lang="en-US" sz="1800" dirty="0"/>
              <a:t>covers many social work journals if they relate to criminal justice.</a:t>
            </a:r>
          </a:p>
          <a:p>
            <a:pPr>
              <a:spcBef>
                <a:spcPts val="0"/>
              </a:spcBef>
              <a:buNone/>
            </a:pPr>
            <a:endParaRPr lang="en-US" sz="1800" dirty="0"/>
          </a:p>
          <a:p>
            <a:pPr>
              <a:spcBef>
                <a:spcPts val="0"/>
              </a:spcBef>
              <a:buNone/>
            </a:pPr>
            <a:r>
              <a:rPr lang="en-US" sz="1800" b="1" dirty="0" err="1"/>
              <a:t>PsychiatryOnline</a:t>
            </a:r>
            <a:r>
              <a:rPr lang="en-US" sz="1800" b="1" dirty="0"/>
              <a:t> </a:t>
            </a:r>
            <a:r>
              <a:rPr lang="en-US" sz="1800" dirty="0"/>
              <a:t>incudes the </a:t>
            </a:r>
            <a:r>
              <a:rPr lang="en-US" sz="1800" i="1" dirty="0"/>
              <a:t>DSM</a:t>
            </a:r>
            <a:r>
              <a:rPr lang="en-US" sz="1800" dirty="0"/>
              <a:t> and articles and books in psychiatry</a:t>
            </a:r>
            <a:endParaRPr lang="en-US" sz="1800" b="1" dirty="0"/>
          </a:p>
          <a:p>
            <a:pPr>
              <a:spcBef>
                <a:spcPts val="0"/>
              </a:spcBef>
              <a:buNone/>
            </a:pPr>
            <a:endParaRPr lang="en-US" sz="1800" b="1" dirty="0"/>
          </a:p>
          <a:p>
            <a:pPr>
              <a:spcBef>
                <a:spcPts val="0"/>
              </a:spcBef>
              <a:buNone/>
            </a:pPr>
            <a:endParaRPr lang="en-US" sz="1800" b="1" dirty="0"/>
          </a:p>
          <a:p>
            <a:pPr>
              <a:spcBef>
                <a:spcPts val="0"/>
              </a:spcBef>
              <a:buNone/>
            </a:pPr>
            <a:endParaRPr lang="en-US" sz="1800" b="1" dirty="0"/>
          </a:p>
          <a:p>
            <a:pPr>
              <a:spcBef>
                <a:spcPts val="0"/>
              </a:spcBef>
              <a:buNone/>
            </a:pPr>
            <a:endParaRPr lang="en-US" sz="1800" dirty="0"/>
          </a:p>
          <a:p>
            <a:pPr>
              <a:spcBef>
                <a:spcPts val="0"/>
              </a:spcBef>
              <a:buNone/>
            </a:pPr>
            <a:endParaRPr lang="en-US" sz="1800" dirty="0"/>
          </a:p>
          <a:p>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Questions</a:t>
            </a:r>
          </a:p>
        </p:txBody>
      </p:sp>
      <p:pic>
        <p:nvPicPr>
          <p:cNvPr id="5" name="Picture 4"/>
          <p:cNvPicPr>
            <a:picLocks noChangeAspect="1"/>
          </p:cNvPicPr>
          <p:nvPr/>
        </p:nvPicPr>
        <p:blipFill>
          <a:blip r:embed="rId3"/>
          <a:stretch>
            <a:fillRect/>
          </a:stretch>
        </p:blipFill>
        <p:spPr>
          <a:xfrm>
            <a:off x="458755" y="1524000"/>
            <a:ext cx="8304245" cy="4852924"/>
          </a:xfrm>
          <a:prstGeom prst="rect">
            <a:avLst/>
          </a:prstGeom>
        </p:spPr>
      </p:pic>
      <p:sp>
        <p:nvSpPr>
          <p:cNvPr id="3" name="Oval 2"/>
          <p:cNvSpPr/>
          <p:nvPr/>
        </p:nvSpPr>
        <p:spPr>
          <a:xfrm>
            <a:off x="5486400" y="4343400"/>
            <a:ext cx="2057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z="3200" dirty="0"/>
              <a:t>Off Campus Access</a:t>
            </a:r>
          </a:p>
        </p:txBody>
      </p:sp>
      <p:sp>
        <p:nvSpPr>
          <p:cNvPr id="6147" name="Rectangle 3"/>
          <p:cNvSpPr>
            <a:spLocks noGrp="1" noChangeArrowheads="1"/>
          </p:cNvSpPr>
          <p:nvPr>
            <p:ph type="body" idx="1"/>
          </p:nvPr>
        </p:nvSpPr>
        <p:spPr>
          <a:xfrm>
            <a:off x="457200" y="1600200"/>
            <a:ext cx="8382000" cy="4648200"/>
          </a:xfrm>
        </p:spPr>
        <p:txBody>
          <a:bodyPr>
            <a:noAutofit/>
          </a:bodyPr>
          <a:lstStyle/>
          <a:p>
            <a:pPr eaLnBrk="1" hangingPunct="1">
              <a:lnSpc>
                <a:spcPct val="120000"/>
              </a:lnSpc>
              <a:buNone/>
              <a:defRPr/>
            </a:pPr>
            <a:r>
              <a:rPr lang="en-US" sz="1800" dirty="0"/>
              <a:t>To access databases from home, users must click on Marian University Email and then enter their email and Marian password:</a:t>
            </a:r>
          </a:p>
          <a:p>
            <a:pPr eaLnBrk="1" hangingPunct="1">
              <a:lnSpc>
                <a:spcPct val="120000"/>
              </a:lnSpc>
              <a:buNone/>
              <a:defRPr/>
            </a:pPr>
            <a:endParaRPr lang="en-US" sz="1800" dirty="0"/>
          </a:p>
          <a:p>
            <a:pPr eaLnBrk="1" hangingPunct="1">
              <a:lnSpc>
                <a:spcPct val="120000"/>
              </a:lnSpc>
              <a:buNone/>
              <a:defRPr/>
            </a:pPr>
            <a:endParaRPr lang="en-US" sz="1800" dirty="0"/>
          </a:p>
          <a:p>
            <a:pPr eaLnBrk="1" hangingPunct="1">
              <a:lnSpc>
                <a:spcPct val="120000"/>
              </a:lnSpc>
              <a:buNone/>
              <a:defRPr/>
            </a:pPr>
            <a:r>
              <a:rPr lang="en-US" sz="1800" dirty="0"/>
              <a:t> </a:t>
            </a:r>
            <a:br>
              <a:rPr lang="en-US" sz="1800" dirty="0"/>
            </a:br>
            <a:endParaRPr lang="en-US" sz="1800" dirty="0"/>
          </a:p>
          <a:p>
            <a:pPr eaLnBrk="1" hangingPunct="1">
              <a:lnSpc>
                <a:spcPct val="120000"/>
              </a:lnSpc>
              <a:buNone/>
              <a:defRPr/>
            </a:pPr>
            <a:r>
              <a:rPr lang="en-US" sz="1800" dirty="0"/>
              <a:t>	</a:t>
            </a:r>
          </a:p>
          <a:p>
            <a:pPr eaLnBrk="1" hangingPunct="1">
              <a:lnSpc>
                <a:spcPct val="120000"/>
              </a:lnSpc>
              <a:buNone/>
              <a:defRPr/>
            </a:pPr>
            <a:endParaRPr lang="en-US" sz="1800" dirty="0"/>
          </a:p>
          <a:p>
            <a:pPr eaLnBrk="1" hangingPunct="1">
              <a:lnSpc>
                <a:spcPct val="120000"/>
              </a:lnSpc>
              <a:buNone/>
              <a:defRPr/>
            </a:pPr>
            <a:endParaRPr lang="en-US" sz="1800" dirty="0"/>
          </a:p>
          <a:p>
            <a:pPr lvl="1"/>
            <a:endParaRPr lang="en-US" sz="1200" dirty="0"/>
          </a:p>
          <a:p>
            <a:pPr>
              <a:buNone/>
            </a:pPr>
            <a:endParaRPr lang="en-US" sz="1800" b="1" dirty="0"/>
          </a:p>
          <a:p>
            <a:pPr>
              <a:buNone/>
            </a:pPr>
            <a:endParaRPr lang="en-US" sz="1800" b="1" dirty="0"/>
          </a:p>
          <a:p>
            <a:pPr>
              <a:buNone/>
            </a:pP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971800"/>
            <a:ext cx="4810125" cy="2247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21298" y="274637"/>
            <a:ext cx="8565502"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cap="small" baseline="0">
                <a:solidFill>
                  <a:srgbClr val="0B479D"/>
                </a:solidFill>
                <a:latin typeface="Verdana" pitchFamily="34" charset="0"/>
                <a:ea typeface="+mj-ea"/>
                <a:cs typeface="+mj-cs"/>
              </a:defRPr>
            </a:lvl1pPr>
          </a:lstStyle>
          <a:p>
            <a:r>
              <a:rPr lang="en-US" dirty="0"/>
              <a:t>Click on Library from Marian website:</a:t>
            </a:r>
          </a:p>
        </p:txBody>
      </p:sp>
      <p:pic>
        <p:nvPicPr>
          <p:cNvPr id="8" name="Picture 7"/>
          <p:cNvPicPr/>
          <p:nvPr/>
        </p:nvPicPr>
        <p:blipFill>
          <a:blip r:embed="rId2"/>
          <a:stretch>
            <a:fillRect/>
          </a:stretch>
        </p:blipFill>
        <p:spPr>
          <a:xfrm>
            <a:off x="1219200" y="1600200"/>
            <a:ext cx="7665720" cy="4865507"/>
          </a:xfrm>
          <a:prstGeom prst="rect">
            <a:avLst/>
          </a:prstGeom>
        </p:spPr>
      </p:pic>
      <p:sp>
        <p:nvSpPr>
          <p:cNvPr id="9" name="Oval 8"/>
          <p:cNvSpPr/>
          <p:nvPr/>
        </p:nvSpPr>
        <p:spPr>
          <a:xfrm>
            <a:off x="4191000" y="2286000"/>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29200" y="4648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4648200" y="2895600"/>
            <a:ext cx="457200" cy="1676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28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t>
            </a:r>
            <a:r>
              <a:rPr lang="en-US" dirty="0" err="1"/>
              <a:t>MyMarian</a:t>
            </a:r>
            <a:r>
              <a:rPr lang="en-US" dirty="0"/>
              <a:t>, click on Library:</a:t>
            </a:r>
          </a:p>
        </p:txBody>
      </p:sp>
      <p:pic>
        <p:nvPicPr>
          <p:cNvPr id="4" name="Picture 3">
            <a:extLst>
              <a:ext uri="{FF2B5EF4-FFF2-40B4-BE49-F238E27FC236}">
                <a16:creationId xmlns:a16="http://schemas.microsoft.com/office/drawing/2014/main" id="{81FB6136-5AF6-477A-AA7D-5FF704F5A542}"/>
              </a:ext>
            </a:extLst>
          </p:cNvPr>
          <p:cNvPicPr>
            <a:picLocks noChangeAspect="1"/>
          </p:cNvPicPr>
          <p:nvPr/>
        </p:nvPicPr>
        <p:blipFill>
          <a:blip r:embed="rId2"/>
          <a:stretch>
            <a:fillRect/>
          </a:stretch>
        </p:blipFill>
        <p:spPr>
          <a:xfrm>
            <a:off x="285565" y="1461316"/>
            <a:ext cx="8572870" cy="5143500"/>
          </a:xfrm>
          <a:prstGeom prst="rect">
            <a:avLst/>
          </a:prstGeom>
          <a:noFill/>
          <a:ln>
            <a:solidFill>
              <a:srgbClr val="C00000"/>
            </a:solidFill>
          </a:ln>
        </p:spPr>
      </p:pic>
      <p:sp>
        <p:nvSpPr>
          <p:cNvPr id="6" name="Oval 5">
            <a:extLst>
              <a:ext uri="{FF2B5EF4-FFF2-40B4-BE49-F238E27FC236}">
                <a16:creationId xmlns:a16="http://schemas.microsoft.com/office/drawing/2014/main" id="{DCED32E7-E4EA-43F9-803D-E03615D54F5C}"/>
              </a:ext>
            </a:extLst>
          </p:cNvPr>
          <p:cNvSpPr/>
          <p:nvPr/>
        </p:nvSpPr>
        <p:spPr>
          <a:xfrm>
            <a:off x="457200" y="4343400"/>
            <a:ext cx="990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9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Full Text Issues</a:t>
            </a:r>
          </a:p>
        </p:txBody>
      </p:sp>
      <p:sp>
        <p:nvSpPr>
          <p:cNvPr id="3" name="Content Placeholder 2"/>
          <p:cNvSpPr>
            <a:spLocks noGrp="1"/>
          </p:cNvSpPr>
          <p:nvPr>
            <p:ph idx="1"/>
          </p:nvPr>
        </p:nvSpPr>
        <p:spPr>
          <a:xfrm>
            <a:off x="457200" y="1066800"/>
            <a:ext cx="8229600" cy="5059363"/>
          </a:xfrm>
        </p:spPr>
        <p:txBody>
          <a:bodyPr/>
          <a:lstStyle/>
          <a:p>
            <a:r>
              <a:rPr lang="en-US" dirty="0"/>
              <a:t>Type journal name (“Social Work”) in the search box</a:t>
            </a:r>
          </a:p>
          <a:p>
            <a:r>
              <a:rPr lang="en-US" dirty="0"/>
              <a:t>Use the drop down to choose </a:t>
            </a:r>
            <a:r>
              <a:rPr lang="en-US" dirty="0">
                <a:solidFill>
                  <a:srgbClr val="FF0000"/>
                </a:solidFill>
              </a:rPr>
              <a:t>SOURCE</a:t>
            </a:r>
          </a:p>
          <a:p>
            <a:endParaRPr lang="en-US" dirty="0">
              <a:solidFill>
                <a:srgbClr val="FF0000"/>
              </a:solidFill>
            </a:endParaRPr>
          </a:p>
          <a:p>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1746250"/>
            <a:ext cx="8877300" cy="5172075"/>
          </a:xfrm>
          <a:prstGeom prst="rect">
            <a:avLst/>
          </a:prstGeom>
        </p:spPr>
      </p:pic>
    </p:spTree>
    <p:extLst>
      <p:ext uri="{BB962C8B-B14F-4D97-AF65-F5344CB8AC3E}">
        <p14:creationId xmlns:p14="http://schemas.microsoft.com/office/powerpoint/2010/main" val="141706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639762"/>
          </a:xfrm>
        </p:spPr>
        <p:txBody>
          <a:bodyPr/>
          <a:lstStyle/>
          <a:p>
            <a:r>
              <a:rPr lang="en-US" dirty="0"/>
              <a:t>“Social Work” articles</a:t>
            </a:r>
          </a:p>
        </p:txBody>
      </p:sp>
      <p:sp>
        <p:nvSpPr>
          <p:cNvPr id="3" name="Content Placeholder 2"/>
          <p:cNvSpPr>
            <a:spLocks noGrp="1"/>
          </p:cNvSpPr>
          <p:nvPr>
            <p:ph idx="1"/>
          </p:nvPr>
        </p:nvSpPr>
        <p:spPr>
          <a:xfrm>
            <a:off x="457200" y="990600"/>
            <a:ext cx="8229600" cy="5135563"/>
          </a:xfrm>
        </p:spPr>
        <p:txBody>
          <a:bodyPr/>
          <a:lstStyle/>
          <a:p>
            <a:r>
              <a:rPr lang="en-US" dirty="0">
                <a:solidFill>
                  <a:schemeClr val="accent6"/>
                </a:solidFill>
              </a:rPr>
              <a:t>13522</a:t>
            </a:r>
            <a:r>
              <a:rPr lang="en-US" dirty="0"/>
              <a:t> articles found</a:t>
            </a:r>
          </a:p>
          <a:p>
            <a:r>
              <a:rPr lang="en-US" dirty="0"/>
              <a:t>Use drop down to sort by date, source, relevance…</a:t>
            </a:r>
          </a:p>
          <a:p>
            <a:r>
              <a:rPr lang="en-US" dirty="0"/>
              <a:t>Click on </a:t>
            </a:r>
            <a:r>
              <a:rPr lang="en-US" dirty="0">
                <a:solidFill>
                  <a:srgbClr val="00B050"/>
                </a:solidFill>
              </a:rPr>
              <a:t>PDF</a:t>
            </a:r>
            <a:r>
              <a:rPr lang="en-US" dirty="0"/>
              <a:t> or HTML to read article</a:t>
            </a:r>
          </a:p>
          <a:p>
            <a:endParaRPr lang="en-US" dirty="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286000"/>
            <a:ext cx="7381875" cy="4638675"/>
          </a:xfrm>
          <a:prstGeom prst="rect">
            <a:avLst/>
          </a:prstGeom>
        </p:spPr>
      </p:pic>
    </p:spTree>
    <p:extLst>
      <p:ext uri="{BB962C8B-B14F-4D97-AF65-F5344CB8AC3E}">
        <p14:creationId xmlns:p14="http://schemas.microsoft.com/office/powerpoint/2010/main" val="253357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view journal directly</a:t>
            </a:r>
          </a:p>
        </p:txBody>
      </p:sp>
      <p:sp>
        <p:nvSpPr>
          <p:cNvPr id="3" name="Content Placeholder 2"/>
          <p:cNvSpPr>
            <a:spLocks noGrp="1"/>
          </p:cNvSpPr>
          <p:nvPr>
            <p:ph idx="1"/>
          </p:nvPr>
        </p:nvSpPr>
        <p:spPr/>
        <p:txBody>
          <a:bodyPr/>
          <a:lstStyle/>
          <a:p>
            <a:r>
              <a:rPr lang="en-US" dirty="0"/>
              <a:t>Click on </a:t>
            </a:r>
            <a:r>
              <a:rPr lang="en-US" dirty="0">
                <a:solidFill>
                  <a:srgbClr val="FF0000"/>
                </a:solidFill>
              </a:rPr>
              <a:t>Publications</a:t>
            </a:r>
            <a:r>
              <a:rPr lang="en-US" dirty="0"/>
              <a:t> on the top bar</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 y="1981200"/>
            <a:ext cx="8734425" cy="5381625"/>
          </a:xfrm>
          <a:prstGeom prst="rect">
            <a:avLst/>
          </a:prstGeom>
        </p:spPr>
      </p:pic>
    </p:spTree>
    <p:extLst>
      <p:ext uri="{BB962C8B-B14F-4D97-AF65-F5344CB8AC3E}">
        <p14:creationId xmlns:p14="http://schemas.microsoft.com/office/powerpoint/2010/main" val="348086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see all full text issues</a:t>
            </a:r>
          </a:p>
        </p:txBody>
      </p:sp>
      <p:sp>
        <p:nvSpPr>
          <p:cNvPr id="3" name="Content Placeholder 2"/>
          <p:cNvSpPr>
            <a:spLocks noGrp="1"/>
          </p:cNvSpPr>
          <p:nvPr>
            <p:ph idx="1"/>
          </p:nvPr>
        </p:nvSpPr>
        <p:spPr/>
        <p:txBody>
          <a:bodyPr/>
          <a:lstStyle/>
          <a:p>
            <a:r>
              <a:rPr lang="en-US" dirty="0"/>
              <a:t>Type in journal name or on the first letter of the name to browse</a:t>
            </a:r>
          </a:p>
          <a:p>
            <a:r>
              <a:rPr lang="en-US" dirty="0"/>
              <a:t>Click on the desired title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875077"/>
            <a:ext cx="5372100" cy="3971925"/>
          </a:xfrm>
          <a:prstGeom prst="rect">
            <a:avLst/>
          </a:prstGeom>
        </p:spPr>
      </p:pic>
    </p:spTree>
    <p:extLst>
      <p:ext uri="{BB962C8B-B14F-4D97-AF65-F5344CB8AC3E}">
        <p14:creationId xmlns:p14="http://schemas.microsoft.com/office/powerpoint/2010/main" val="378328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Social Work full text</a:t>
            </a:r>
          </a:p>
        </p:txBody>
      </p:sp>
      <p:sp>
        <p:nvSpPr>
          <p:cNvPr id="3" name="Content Placeholder 2"/>
          <p:cNvSpPr>
            <a:spLocks noGrp="1"/>
          </p:cNvSpPr>
          <p:nvPr>
            <p:ph idx="1"/>
          </p:nvPr>
        </p:nvSpPr>
        <p:spPr/>
        <p:txBody>
          <a:bodyPr/>
          <a:lstStyle/>
          <a:p>
            <a:r>
              <a:rPr lang="en-US" dirty="0"/>
              <a:t>Click on the desired issues to view the table of contents of each issue and read the full text</a:t>
            </a:r>
          </a:p>
          <a:p>
            <a:r>
              <a:rPr lang="en-US" dirty="0"/>
              <a:t>The most recent issues are not available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5" y="3581400"/>
            <a:ext cx="9144000" cy="2493818"/>
          </a:xfrm>
          <a:prstGeom prst="rect">
            <a:avLst/>
          </a:prstGeom>
        </p:spPr>
      </p:pic>
    </p:spTree>
    <p:extLst>
      <p:ext uri="{BB962C8B-B14F-4D97-AF65-F5344CB8AC3E}">
        <p14:creationId xmlns:p14="http://schemas.microsoft.com/office/powerpoint/2010/main" val="654378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ca6bf3abc8c515d48857a5c5328843bb275e6"/>
</p:tagLst>
</file>

<file path=ppt/theme/theme1.xml><?xml version="1.0" encoding="utf-8"?>
<a:theme xmlns:a="http://schemas.openxmlformats.org/drawingml/2006/main" name="Marian_University_Powerpoint_(layout_10-27-08)[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rian fonts">
      <a:majorFont>
        <a:latin typeface="Centennial 55 Roman"/>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Marian_University_Powerpoint_(layout_10-27-08)[1]</Template>
  <TotalTime>744</TotalTime>
  <Words>729</Words>
  <Application>Microsoft Office PowerPoint</Application>
  <PresentationFormat>On-screen Show (4:3)</PresentationFormat>
  <Paragraphs>117</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Frutiger 55 Roman</vt:lpstr>
      <vt:lpstr>Verdana</vt:lpstr>
      <vt:lpstr>Wingdings</vt:lpstr>
      <vt:lpstr>Marian_University_Powerpoint_(layout_10-27-08)[1]</vt:lpstr>
      <vt:lpstr>How to research in Social Work </vt:lpstr>
      <vt:lpstr>Off Campus Access</vt:lpstr>
      <vt:lpstr>PowerPoint Presentation</vt:lpstr>
      <vt:lpstr>From MyMarian, click on Library:</vt:lpstr>
      <vt:lpstr>Finding Full Text Issues</vt:lpstr>
      <vt:lpstr>“Social Work” articles</vt:lpstr>
      <vt:lpstr>To view journal directly</vt:lpstr>
      <vt:lpstr>To see all full text issues</vt:lpstr>
      <vt:lpstr>Social Work full text</vt:lpstr>
      <vt:lpstr>find articles through databases</vt:lpstr>
      <vt:lpstr>Social Work Abstracts</vt:lpstr>
      <vt:lpstr>Social Work Abstracts</vt:lpstr>
      <vt:lpstr>Social Work Abstracts </vt:lpstr>
      <vt:lpstr>Social Work Abstracts</vt:lpstr>
      <vt:lpstr>Sage Premier</vt:lpstr>
      <vt:lpstr>Sage Premier</vt:lpstr>
      <vt:lpstr>Sage Premier</vt:lpstr>
      <vt:lpstr>Recommended Databases</vt:lpstr>
      <vt:lpstr>Questions</vt:lpstr>
    </vt:vector>
  </TitlesOfParts>
  <Company>Marian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Work Articles 092013</dc:title>
  <dc:creator>refdesk</dc:creator>
  <cp:lastModifiedBy>Thibodeau, Sarah R</cp:lastModifiedBy>
  <cp:revision>104</cp:revision>
  <dcterms:created xsi:type="dcterms:W3CDTF">2008-11-24T20:15:50Z</dcterms:created>
  <dcterms:modified xsi:type="dcterms:W3CDTF">2024-10-21T16:01:23Z</dcterms:modified>
</cp:coreProperties>
</file>