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70" r:id="rId11"/>
    <p:sldId id="271" r:id="rId12"/>
    <p:sldId id="272" r:id="rId13"/>
    <p:sldId id="273" r:id="rId14"/>
    <p:sldId id="274" r:id="rId15"/>
    <p:sldId id="275"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Education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1026" name="Picture 2" descr="Image result for colleg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4" y="241301"/>
            <a:ext cx="2994025" cy="212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AND narrows down and brings fewer results. OR adds synonyms or concepts and finds more results. Can be typed or as drop down arrow:</a:t>
            </a:r>
            <a:br>
              <a:rPr lang="en-US" sz="2800" dirty="0"/>
            </a:br>
            <a:r>
              <a:rPr lang="en-US" sz="2800" dirty="0"/>
              <a:t>example: school shootings OR school violence.</a:t>
            </a:r>
          </a:p>
        </p:txBody>
      </p:sp>
      <p:pic>
        <p:nvPicPr>
          <p:cNvPr id="4" name="Picture 3"/>
          <p:cNvPicPr>
            <a:picLocks noChangeAspect="1"/>
          </p:cNvPicPr>
          <p:nvPr/>
        </p:nvPicPr>
        <p:blipFill>
          <a:blip r:embed="rId2"/>
          <a:stretch>
            <a:fillRect/>
          </a:stretch>
        </p:blipFill>
        <p:spPr>
          <a:xfrm>
            <a:off x="1409700" y="2335212"/>
            <a:ext cx="8466137" cy="3024188"/>
          </a:xfrm>
          <a:prstGeom prst="rect">
            <a:avLst/>
          </a:prstGeom>
        </p:spPr>
      </p:pic>
    </p:spTree>
    <p:extLst>
      <p:ext uri="{BB962C8B-B14F-4D97-AF65-F5344CB8AC3E}">
        <p14:creationId xmlns:p14="http://schemas.microsoft.com/office/powerpoint/2010/main" val="182687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Look for </a:t>
            </a:r>
            <a:r>
              <a:rPr lang="en-US" sz="2800" dirty="0">
                <a:solidFill>
                  <a:srgbClr val="FF0000"/>
                </a:solidFill>
              </a:rPr>
              <a:t>PDF Full Text</a:t>
            </a:r>
            <a:r>
              <a:rPr lang="en-US" sz="2800" dirty="0"/>
              <a:t> or </a:t>
            </a:r>
            <a:r>
              <a:rPr lang="en-US" sz="2800" dirty="0">
                <a:solidFill>
                  <a:schemeClr val="accent5"/>
                </a:solidFill>
              </a:rPr>
              <a:t>HTML Full Text </a:t>
            </a:r>
            <a:r>
              <a:rPr lang="en-US" sz="2800" dirty="0"/>
              <a:t>or </a:t>
            </a:r>
            <a:r>
              <a:rPr lang="en-US" sz="2800" dirty="0">
                <a:solidFill>
                  <a:schemeClr val="accent6"/>
                </a:solidFill>
              </a:rPr>
              <a:t>Linked Full Text</a:t>
            </a:r>
            <a:r>
              <a:rPr lang="en-US" sz="2800" dirty="0"/>
              <a:t> to open the article.  If the citation does not have one of these three options, click </a:t>
            </a:r>
            <a:r>
              <a:rPr lang="en-US" sz="2800" dirty="0">
                <a:solidFill>
                  <a:schemeClr val="accent4">
                    <a:lumMod val="60000"/>
                    <a:lumOff val="40000"/>
                  </a:schemeClr>
                </a:solidFill>
              </a:rPr>
              <a:t>Request through Interlibrary Loan </a:t>
            </a:r>
            <a:r>
              <a:rPr lang="en-US" sz="2800" dirty="0"/>
              <a:t>(which will open a form that will request the library get the article from another library)</a:t>
            </a:r>
          </a:p>
        </p:txBody>
      </p:sp>
      <p:pic>
        <p:nvPicPr>
          <p:cNvPr id="4" name="Picture 3"/>
          <p:cNvPicPr>
            <a:picLocks noChangeAspect="1"/>
          </p:cNvPicPr>
          <p:nvPr/>
        </p:nvPicPr>
        <p:blipFill>
          <a:blip r:embed="rId2"/>
          <a:stretch>
            <a:fillRect/>
          </a:stretch>
        </p:blipFill>
        <p:spPr>
          <a:xfrm>
            <a:off x="1257300" y="1982787"/>
            <a:ext cx="8623300" cy="4227513"/>
          </a:xfrm>
          <a:prstGeom prst="rect">
            <a:avLst/>
          </a:prstGeom>
        </p:spPr>
      </p:pic>
    </p:spTree>
    <p:extLst>
      <p:ext uri="{BB962C8B-B14F-4D97-AF65-F5344CB8AC3E}">
        <p14:creationId xmlns:p14="http://schemas.microsoft.com/office/powerpoint/2010/main" val="316229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t>
            </a:r>
            <a:r>
              <a:rPr lang="en-US" dirty="0">
                <a:solidFill>
                  <a:schemeClr val="accent6"/>
                </a:solidFill>
              </a:rPr>
              <a:t>Email</a:t>
            </a:r>
            <a:r>
              <a:rPr lang="en-US" dirty="0"/>
              <a:t>, </a:t>
            </a:r>
            <a:r>
              <a:rPr lang="en-US" dirty="0">
                <a:solidFill>
                  <a:srgbClr val="FF0000"/>
                </a:solidFill>
              </a:rPr>
              <a:t>Save</a:t>
            </a:r>
            <a:r>
              <a:rPr lang="en-US" dirty="0"/>
              <a:t>, </a:t>
            </a:r>
            <a:r>
              <a:rPr lang="en-US" dirty="0">
                <a:solidFill>
                  <a:schemeClr val="accent5"/>
                </a:solidFill>
              </a:rPr>
              <a:t>Print</a:t>
            </a:r>
            <a:r>
              <a:rPr lang="en-US" dirty="0"/>
              <a:t> or </a:t>
            </a:r>
            <a:r>
              <a:rPr lang="en-US" dirty="0">
                <a:solidFill>
                  <a:srgbClr val="7030A0"/>
                </a:solidFill>
              </a:rPr>
              <a:t>Cite (will give citation in format of your choosing)</a:t>
            </a:r>
            <a:r>
              <a:rPr lang="en-US" dirty="0"/>
              <a:t> an article:</a:t>
            </a:r>
          </a:p>
        </p:txBody>
      </p:sp>
      <p:pic>
        <p:nvPicPr>
          <p:cNvPr id="5" name="Picture 4"/>
          <p:cNvPicPr>
            <a:picLocks noChangeAspect="1"/>
          </p:cNvPicPr>
          <p:nvPr/>
        </p:nvPicPr>
        <p:blipFill>
          <a:blip r:embed="rId2"/>
          <a:stretch>
            <a:fillRect/>
          </a:stretch>
        </p:blipFill>
        <p:spPr>
          <a:xfrm>
            <a:off x="1196975" y="1919288"/>
            <a:ext cx="9391650" cy="4000499"/>
          </a:xfrm>
          <a:prstGeom prst="rect">
            <a:avLst/>
          </a:prstGeom>
        </p:spPr>
      </p:pic>
    </p:spTree>
    <p:extLst>
      <p:ext uri="{BB962C8B-B14F-4D97-AF65-F5344CB8AC3E}">
        <p14:creationId xmlns:p14="http://schemas.microsoft.com/office/powerpoint/2010/main" val="246116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4" name="Picture 3"/>
          <p:cNvPicPr>
            <a:picLocks noChangeAspect="1"/>
          </p:cNvPicPr>
          <p:nvPr/>
        </p:nvPicPr>
        <p:blipFill>
          <a:blip r:embed="rId2"/>
          <a:stretch>
            <a:fillRect/>
          </a:stretch>
        </p:blipFill>
        <p:spPr>
          <a:xfrm>
            <a:off x="406400" y="2006600"/>
            <a:ext cx="11201400" cy="4235450"/>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6434</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3" name="Picture 2"/>
          <p:cNvPicPr>
            <a:picLocks noChangeAspect="1"/>
          </p:cNvPicPr>
          <p:nvPr/>
        </p:nvPicPr>
        <p:blipFill>
          <a:blip r:embed="rId2"/>
          <a:stretch>
            <a:fillRect/>
          </a:stretch>
        </p:blipFill>
        <p:spPr>
          <a:xfrm>
            <a:off x="514350" y="1944688"/>
            <a:ext cx="11163300" cy="4621212"/>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5" name="Picture 4"/>
          <p:cNvPicPr>
            <a:picLocks noChangeAspect="1"/>
          </p:cNvPicPr>
          <p:nvPr/>
        </p:nvPicPr>
        <p:blipFill>
          <a:blip r:embed="rId2"/>
          <a:stretch>
            <a:fillRect/>
          </a:stretch>
        </p:blipFill>
        <p:spPr>
          <a:xfrm>
            <a:off x="509587" y="2044699"/>
            <a:ext cx="11172825" cy="4054475"/>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5" name="Picture 4"/>
          <p:cNvPicPr>
            <a:picLocks noChangeAspect="1"/>
          </p:cNvPicPr>
          <p:nvPr/>
        </p:nvPicPr>
        <p:blipFill>
          <a:blip r:embed="rId2"/>
          <a:stretch>
            <a:fillRect/>
          </a:stretch>
        </p:blipFill>
        <p:spPr>
          <a:xfrm>
            <a:off x="1782289" y="1800296"/>
            <a:ext cx="9425642" cy="4852924"/>
          </a:xfrm>
          <a:prstGeom prst="rect">
            <a:avLst/>
          </a:prstGeom>
        </p:spPr>
      </p:pic>
      <p:sp>
        <p:nvSpPr>
          <p:cNvPr id="6" name="Oval 5"/>
          <p:cNvSpPr/>
          <p:nvPr/>
        </p:nvSpPr>
        <p:spPr>
          <a:xfrm>
            <a:off x="7508631" y="4554415"/>
            <a:ext cx="2321169" cy="984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5" name="Picture 4"/>
          <p:cNvPicPr/>
          <p:nvPr/>
        </p:nvPicPr>
        <p:blipFill>
          <a:blip r:embed="rId3"/>
          <a:stretch>
            <a:fillRect/>
          </a:stretch>
        </p:blipFill>
        <p:spPr>
          <a:xfrm>
            <a:off x="1823440" y="1992493"/>
            <a:ext cx="7665720" cy="4865507"/>
          </a:xfrm>
          <a:prstGeom prst="rect">
            <a:avLst/>
          </a:prstGeom>
        </p:spPr>
      </p:pic>
      <p:sp>
        <p:nvSpPr>
          <p:cNvPr id="6" name="Oval 5"/>
          <p:cNvSpPr/>
          <p:nvPr/>
        </p:nvSpPr>
        <p:spPr>
          <a:xfrm>
            <a:off x="4844562" y="2804746"/>
            <a:ext cx="562707"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83115" y="5073162"/>
            <a:ext cx="597877" cy="254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328138" y="3261946"/>
            <a:ext cx="328162" cy="1679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“Research Databases and Tutorials” link.</a:t>
            </a:r>
          </a:p>
        </p:txBody>
      </p:sp>
      <p:pic>
        <p:nvPicPr>
          <p:cNvPr id="4" name="Picture 3"/>
          <p:cNvPicPr>
            <a:picLocks noChangeAspect="1"/>
          </p:cNvPicPr>
          <p:nvPr/>
        </p:nvPicPr>
        <p:blipFill>
          <a:blip r:embed="rId2"/>
          <a:stretch>
            <a:fillRect/>
          </a:stretch>
        </p:blipFill>
        <p:spPr>
          <a:xfrm>
            <a:off x="1416603" y="1908406"/>
            <a:ext cx="8571394" cy="4821409"/>
          </a:xfrm>
          <a:prstGeom prst="rect">
            <a:avLst/>
          </a:prstGeom>
        </p:spPr>
      </p:pic>
      <p:sp>
        <p:nvSpPr>
          <p:cNvPr id="5" name="Oval 4"/>
          <p:cNvSpPr/>
          <p:nvPr/>
        </p:nvSpPr>
        <p:spPr>
          <a:xfrm>
            <a:off x="2866292" y="5161085"/>
            <a:ext cx="1204546" cy="175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Recommended databases to search for Education research articles are: ERIC, SAGE Premier, Education Research Complete, Educational Administration Abstracts, Teacher Reference Center, and Academic Search Premier.</a:t>
            </a:r>
          </a:p>
        </p:txBody>
      </p:sp>
      <p:pic>
        <p:nvPicPr>
          <p:cNvPr id="3" name="Picture 2"/>
          <p:cNvPicPr>
            <a:picLocks noChangeAspect="1"/>
          </p:cNvPicPr>
          <p:nvPr/>
        </p:nvPicPr>
        <p:blipFill>
          <a:blip r:embed="rId2"/>
          <a:stretch>
            <a:fillRect/>
          </a:stretch>
        </p:blipFill>
        <p:spPr>
          <a:xfrm>
            <a:off x="597877" y="1690688"/>
            <a:ext cx="11430000" cy="4852147"/>
          </a:xfrm>
          <a:prstGeom prst="rect">
            <a:avLst/>
          </a:prstGeom>
        </p:spPr>
      </p:pic>
      <p:sp>
        <p:nvSpPr>
          <p:cNvPr id="5" name="Right Arrow 4"/>
          <p:cNvSpPr/>
          <p:nvPr/>
        </p:nvSpPr>
        <p:spPr>
          <a:xfrm>
            <a:off x="3086100" y="5354515"/>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86100" y="5213838"/>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207369" y="6113585"/>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050930" y="2790092"/>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5" name="Picture 4"/>
          <p:cNvPicPr>
            <a:picLocks noChangeAspect="1"/>
          </p:cNvPicPr>
          <p:nvPr/>
        </p:nvPicPr>
        <p:blipFill>
          <a:blip r:embed="rId2"/>
          <a:stretch>
            <a:fillRect/>
          </a:stretch>
        </p:blipFill>
        <p:spPr>
          <a:xfrm>
            <a:off x="1562100" y="2197100"/>
            <a:ext cx="8093676" cy="3606800"/>
          </a:xfrm>
          <a:prstGeom prst="rect">
            <a:avLst/>
          </a:prstGeom>
        </p:spPr>
      </p:pic>
    </p:spTree>
    <p:extLst>
      <p:ext uri="{BB962C8B-B14F-4D97-AF65-F5344CB8AC3E}">
        <p14:creationId xmlns:p14="http://schemas.microsoft.com/office/powerpoint/2010/main" val="2024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139701"/>
            <a:ext cx="10515600" cy="2222500"/>
          </a:xfrm>
        </p:spPr>
        <p:txBody>
          <a:bodyPr>
            <a:normAutofit fontScale="90000"/>
          </a:bodyPr>
          <a:lstStyle/>
          <a:p>
            <a:br>
              <a:rPr lang="en-US" sz="3100" dirty="0"/>
            </a:br>
            <a:r>
              <a:rPr lang="en-US" sz="2700" dirty="0"/>
              <a:t>Searching ERIC, Education Research Complete, Teacher Reference Center, Academic Search Premier and Educational Administrative Abstracts</a:t>
            </a:r>
            <a:br>
              <a:rPr lang="en-US" sz="2700" dirty="0"/>
            </a:br>
            <a:br>
              <a:rPr lang="en-US" sz="2700" dirty="0"/>
            </a:br>
            <a:r>
              <a:rPr lang="en-US" sz="2700" dirty="0"/>
              <a:t>Type keywords into boxes, make sure “</a:t>
            </a:r>
            <a:r>
              <a:rPr lang="en-US" sz="2700" dirty="0" err="1"/>
              <a:t>Tx</a:t>
            </a:r>
            <a:r>
              <a:rPr lang="en-US" sz="2700" dirty="0"/>
              <a:t> All Text” is used for keyword searching.  For scholarly articles make sure the “Scholarly (Peer Reviewed) Journals” is checked</a:t>
            </a:r>
            <a:br>
              <a:rPr lang="en-US" dirty="0"/>
            </a:br>
            <a:endParaRPr lang="en-US" dirty="0"/>
          </a:p>
        </p:txBody>
      </p:sp>
      <p:pic>
        <p:nvPicPr>
          <p:cNvPr id="4" name="Picture 3"/>
          <p:cNvPicPr>
            <a:picLocks noChangeAspect="1"/>
          </p:cNvPicPr>
          <p:nvPr/>
        </p:nvPicPr>
        <p:blipFill>
          <a:blip r:embed="rId2"/>
          <a:stretch>
            <a:fillRect/>
          </a:stretch>
        </p:blipFill>
        <p:spPr>
          <a:xfrm>
            <a:off x="6311900" y="3259137"/>
            <a:ext cx="5029200" cy="1838325"/>
          </a:xfrm>
          <a:prstGeom prst="rect">
            <a:avLst/>
          </a:prstGeom>
        </p:spPr>
      </p:pic>
      <p:pic>
        <p:nvPicPr>
          <p:cNvPr id="5" name="Picture 4"/>
          <p:cNvPicPr>
            <a:picLocks noChangeAspect="1"/>
          </p:cNvPicPr>
          <p:nvPr/>
        </p:nvPicPr>
        <p:blipFill>
          <a:blip r:embed="rId3"/>
          <a:stretch>
            <a:fillRect/>
          </a:stretch>
        </p:blipFill>
        <p:spPr>
          <a:xfrm>
            <a:off x="560387" y="2830512"/>
            <a:ext cx="4811713" cy="2757488"/>
          </a:xfrm>
          <a:prstGeom prst="rect">
            <a:avLst/>
          </a:prstGeom>
        </p:spPr>
      </p:pic>
    </p:spTree>
    <p:extLst>
      <p:ext uri="{BB962C8B-B14F-4D97-AF65-F5344CB8AC3E}">
        <p14:creationId xmlns:p14="http://schemas.microsoft.com/office/powerpoint/2010/main" val="92215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0000"/>
                </a:solidFill>
              </a:rPr>
              <a:t>2,699</a:t>
            </a:r>
            <a:r>
              <a:rPr lang="en-US" sz="3200" dirty="0"/>
              <a:t> results. Check </a:t>
            </a:r>
            <a:r>
              <a:rPr lang="en-US" sz="3200" dirty="0">
                <a:solidFill>
                  <a:srgbClr val="0070C0"/>
                </a:solidFill>
              </a:rPr>
              <a:t>subject headings </a:t>
            </a:r>
            <a:r>
              <a:rPr lang="en-US" sz="3200" dirty="0"/>
              <a:t>to discover more or better search words. Narrow down by clicking the </a:t>
            </a:r>
            <a:r>
              <a:rPr lang="en-US" sz="3200" dirty="0">
                <a:solidFill>
                  <a:srgbClr val="00B050"/>
                </a:solidFill>
              </a:rPr>
              <a:t>Date Range</a:t>
            </a:r>
            <a:r>
              <a:rPr lang="en-US" sz="3200" dirty="0"/>
              <a:t> or </a:t>
            </a:r>
            <a:r>
              <a:rPr lang="en-US" sz="3200" dirty="0">
                <a:solidFill>
                  <a:schemeClr val="accent4"/>
                </a:solidFill>
              </a:rPr>
              <a:t>Full text</a:t>
            </a:r>
            <a:r>
              <a:rPr lang="en-US" sz="3200" dirty="0"/>
              <a:t>:</a:t>
            </a:r>
          </a:p>
        </p:txBody>
      </p:sp>
      <p:pic>
        <p:nvPicPr>
          <p:cNvPr id="4" name="Picture 3"/>
          <p:cNvPicPr>
            <a:picLocks noChangeAspect="1"/>
          </p:cNvPicPr>
          <p:nvPr/>
        </p:nvPicPr>
        <p:blipFill>
          <a:blip r:embed="rId2"/>
          <a:stretch>
            <a:fillRect/>
          </a:stretch>
        </p:blipFill>
        <p:spPr>
          <a:xfrm>
            <a:off x="711200" y="1830388"/>
            <a:ext cx="10058400" cy="4702174"/>
          </a:xfrm>
          <a:prstGeom prst="rect">
            <a:avLst/>
          </a:prstGeom>
        </p:spPr>
      </p:pic>
    </p:spTree>
    <p:extLst>
      <p:ext uri="{BB962C8B-B14F-4D97-AF65-F5344CB8AC3E}">
        <p14:creationId xmlns:p14="http://schemas.microsoft.com/office/powerpoint/2010/main" val="402706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50"/>
                </a:solidFill>
              </a:rPr>
              <a:t>Narrow results </a:t>
            </a:r>
            <a:r>
              <a:rPr lang="en-US" dirty="0"/>
              <a:t>more by </a:t>
            </a:r>
            <a:r>
              <a:rPr lang="en-US" dirty="0">
                <a:solidFill>
                  <a:srgbClr val="0070C0"/>
                </a:solidFill>
              </a:rPr>
              <a:t>adding more terms</a:t>
            </a:r>
            <a:r>
              <a:rPr lang="en-US" dirty="0"/>
              <a:t>, requiring that they are </a:t>
            </a:r>
            <a:r>
              <a:rPr lang="en-US" dirty="0">
                <a:solidFill>
                  <a:srgbClr val="FF0000"/>
                </a:solidFill>
              </a:rPr>
              <a:t>Subjects</a:t>
            </a:r>
            <a:r>
              <a:rPr lang="en-US" dirty="0"/>
              <a:t>…</a:t>
            </a:r>
          </a:p>
        </p:txBody>
      </p:sp>
      <p:pic>
        <p:nvPicPr>
          <p:cNvPr id="3" name="Picture 2"/>
          <p:cNvPicPr>
            <a:picLocks noChangeAspect="1"/>
          </p:cNvPicPr>
          <p:nvPr/>
        </p:nvPicPr>
        <p:blipFill>
          <a:blip r:embed="rId2"/>
          <a:stretch>
            <a:fillRect/>
          </a:stretch>
        </p:blipFill>
        <p:spPr>
          <a:xfrm>
            <a:off x="838200" y="1943100"/>
            <a:ext cx="9991725" cy="4424362"/>
          </a:xfrm>
          <a:prstGeom prst="rect">
            <a:avLst/>
          </a:prstGeom>
        </p:spPr>
      </p:pic>
    </p:spTree>
    <p:extLst>
      <p:ext uri="{BB962C8B-B14F-4D97-AF65-F5344CB8AC3E}">
        <p14:creationId xmlns:p14="http://schemas.microsoft.com/office/powerpoint/2010/main" val="217217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441</Words>
  <Application>Microsoft Office PowerPoint</Application>
  <PresentationFormat>Widescreen</PresentationFormat>
  <Paragraphs>19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Education Databases:  Research Articles</vt:lpstr>
      <vt:lpstr>Click on Library from Marian website: https://www.marianuniversity.edu/</vt:lpstr>
      <vt:lpstr>Scholarly/Peer-Reviewed Article vs. Popular Sources</vt:lpstr>
      <vt:lpstr>From the Library Home Page click on the “Research Databases and Tutorials” link.</vt:lpstr>
      <vt:lpstr>Recommended databases to search for Education research articles are: ERIC, SAGE Premier, Education Research Complete, Educational Administration Abstracts, Teacher Reference Center, and Academic Search Premier.</vt:lpstr>
      <vt:lpstr>If you are accessing the databases from off-campus, you will be asked to login by clicking on the “Marian University Email” button.  You must enter your full Marian Email and password”</vt:lpstr>
      <vt:lpstr> Searching ERIC, Education Research Complete, Teacher Reference Center, Academic Search Premier and Educational Administrative Abstracts  Type keywords into boxes, make sure “Tx All Text” is used for keyword searching.  For scholarly articles make sure the “Scholarly (Peer Reviewed) Journals” is checked </vt:lpstr>
      <vt:lpstr>2,699 results. Check subject headings to discover more or better search words. Narrow down by clicking the Date Range or Full text:</vt:lpstr>
      <vt:lpstr>Narrow results more by adding more terms, requiring that they are Subjects…</vt:lpstr>
      <vt:lpstr>AND narrows down and brings fewer results. OR adds synonyms or concepts and finds more results. Can be typed or as drop down arrow: example: school shootings OR school violence.</vt:lpstr>
      <vt:lpstr>Look for PDF Full Text or HTML Full Text or Linked Full Text to open the article.  If the citation does not have one of these three options, click Request through Interlibrary Loan (which will open a form that will request the library get the article from another library)</vt:lpstr>
      <vt:lpstr>To Email, Save, Print or Cite (will give citation in format of your choosing) an article:</vt:lpstr>
      <vt:lpstr>Searching SAGE Premier:  Enter Keywords into search boxes; use Boolean Operators And, Or, Not to refine your search</vt:lpstr>
      <vt:lpstr>Results with be in at the top (6434).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36</cp:revision>
  <dcterms:created xsi:type="dcterms:W3CDTF">2018-10-05T15:12:39Z</dcterms:created>
  <dcterms:modified xsi:type="dcterms:W3CDTF">2024-10-21T16:04:32Z</dcterms:modified>
</cp:coreProperties>
</file>