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61" r:id="rId7"/>
    <p:sldId id="262" r:id="rId8"/>
    <p:sldId id="276" r:id="rId9"/>
    <p:sldId id="277" r:id="rId10"/>
    <p:sldId id="278" r:id="rId11"/>
    <p:sldId id="279" r:id="rId12"/>
    <p:sldId id="280" r:id="rId13"/>
    <p:sldId id="281" r:id="rId14"/>
    <p:sldId id="273" r:id="rId15"/>
    <p:sldId id="274" r:id="rId16"/>
    <p:sldId id="275"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a:t>Education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1026" name="Picture 2" descr="Image result for colleg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4" y="241301"/>
            <a:ext cx="2994025" cy="212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1709-5D25-434D-BEF8-B5E7CC69B844}"/>
              </a:ext>
            </a:extLst>
          </p:cNvPr>
          <p:cNvSpPr>
            <a:spLocks noGrp="1"/>
          </p:cNvSpPr>
          <p:nvPr>
            <p:ph type="title"/>
          </p:nvPr>
        </p:nvSpPr>
        <p:spPr>
          <a:xfrm>
            <a:off x="838200" y="365125"/>
            <a:ext cx="10515600" cy="1325563"/>
          </a:xfrm>
        </p:spPr>
        <p:txBody>
          <a:bodyPr anchor="t">
            <a:normAutofit/>
          </a:bodyPr>
          <a:lstStyle/>
          <a:p>
            <a:r>
              <a:rPr lang="en-US" sz="2400" dirty="0"/>
              <a:t>When reviewing your result lists, you should read an article's abstract (summary) to determine its use. You can also generate keywords for your article searches using the subject headings or keywords listed in the citation.</a:t>
            </a:r>
          </a:p>
        </p:txBody>
      </p:sp>
      <p:pic>
        <p:nvPicPr>
          <p:cNvPr id="4" name="Picture 3">
            <a:extLst>
              <a:ext uri="{FF2B5EF4-FFF2-40B4-BE49-F238E27FC236}">
                <a16:creationId xmlns:a16="http://schemas.microsoft.com/office/drawing/2014/main" id="{E9E3D645-823C-461A-A825-800D6DF0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11351"/>
            <a:ext cx="10317998" cy="3037120"/>
          </a:xfrm>
          <a:prstGeom prst="rect">
            <a:avLst/>
          </a:prstGeom>
        </p:spPr>
      </p:pic>
      <p:sp>
        <p:nvSpPr>
          <p:cNvPr id="5" name="Arrow: Left 4">
            <a:extLst>
              <a:ext uri="{FF2B5EF4-FFF2-40B4-BE49-F238E27FC236}">
                <a16:creationId xmlns:a16="http://schemas.microsoft.com/office/drawing/2014/main" id="{B7218EF1-F135-45E6-8A54-8CF76B04BDB4}"/>
              </a:ext>
            </a:extLst>
          </p:cNvPr>
          <p:cNvSpPr/>
          <p:nvPr/>
        </p:nvSpPr>
        <p:spPr>
          <a:xfrm>
            <a:off x="10071100" y="3429000"/>
            <a:ext cx="6350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58965313-C2B4-4501-AA1B-F9EE26CBD83D}"/>
              </a:ext>
            </a:extLst>
          </p:cNvPr>
          <p:cNvSpPr/>
          <p:nvPr/>
        </p:nvSpPr>
        <p:spPr>
          <a:xfrm>
            <a:off x="1930400" y="3695700"/>
            <a:ext cx="6350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00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13DF-738F-4569-822A-BF908F9A2FE3}"/>
              </a:ext>
            </a:extLst>
          </p:cNvPr>
          <p:cNvSpPr>
            <a:spLocks noGrp="1"/>
          </p:cNvSpPr>
          <p:nvPr>
            <p:ph type="title"/>
          </p:nvPr>
        </p:nvSpPr>
        <p:spPr/>
        <p:txBody>
          <a:bodyPr anchor="t">
            <a:normAutofit fontScale="90000"/>
          </a:bodyPr>
          <a:lstStyle/>
          <a:p>
            <a:r>
              <a:rPr lang="en-US" sz="2400" dirty="0"/>
              <a:t>You will have three types of article access options in </a:t>
            </a:r>
            <a:r>
              <a:rPr lang="en-US" sz="2400" dirty="0" err="1"/>
              <a:t>Ebscohost</a:t>
            </a:r>
            <a:r>
              <a:rPr lang="en-US" sz="2400" dirty="0"/>
              <a:t> resources.  Click the “Access Options” drop-down menu to see what is available for each article.  They are PDF, Online Full Text, or a link to an outside open access source.  If you see “Request this item through Interlibrary Loan” the library can request the article from another institution at no cost to student.</a:t>
            </a:r>
          </a:p>
        </p:txBody>
      </p:sp>
      <p:pic>
        <p:nvPicPr>
          <p:cNvPr id="4" name="Picture 3">
            <a:extLst>
              <a:ext uri="{FF2B5EF4-FFF2-40B4-BE49-F238E27FC236}">
                <a16:creationId xmlns:a16="http://schemas.microsoft.com/office/drawing/2014/main" id="{2EAD636F-8D58-48CD-8AE5-4223A96C7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939703"/>
            <a:ext cx="5321300" cy="1882997"/>
          </a:xfrm>
          <a:prstGeom prst="rect">
            <a:avLst/>
          </a:prstGeom>
        </p:spPr>
      </p:pic>
      <p:sp>
        <p:nvSpPr>
          <p:cNvPr id="6" name="Arrow: Left 5">
            <a:extLst>
              <a:ext uri="{FF2B5EF4-FFF2-40B4-BE49-F238E27FC236}">
                <a16:creationId xmlns:a16="http://schemas.microsoft.com/office/drawing/2014/main" id="{188FBDC5-07BB-4306-88F4-018412C2F528}"/>
              </a:ext>
            </a:extLst>
          </p:cNvPr>
          <p:cNvSpPr/>
          <p:nvPr/>
        </p:nvSpPr>
        <p:spPr>
          <a:xfrm>
            <a:off x="2120900" y="3429000"/>
            <a:ext cx="5461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F37310-B424-4667-BAF3-17E0A622F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561" y="1939703"/>
            <a:ext cx="4848939" cy="1794097"/>
          </a:xfrm>
          <a:prstGeom prst="rect">
            <a:avLst/>
          </a:prstGeom>
        </p:spPr>
      </p:pic>
      <p:sp>
        <p:nvSpPr>
          <p:cNvPr id="9" name="Arrow: Left 8">
            <a:extLst>
              <a:ext uri="{FF2B5EF4-FFF2-40B4-BE49-F238E27FC236}">
                <a16:creationId xmlns:a16="http://schemas.microsoft.com/office/drawing/2014/main" id="{DC74B769-DFC0-4393-989A-8778E3621955}"/>
              </a:ext>
            </a:extLst>
          </p:cNvPr>
          <p:cNvSpPr/>
          <p:nvPr/>
        </p:nvSpPr>
        <p:spPr>
          <a:xfrm>
            <a:off x="7835900" y="3429000"/>
            <a:ext cx="762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98675A2-5F21-448E-8F61-EC7C2A2F0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5002" y="4136793"/>
            <a:ext cx="5766528" cy="1867808"/>
          </a:xfrm>
          <a:prstGeom prst="rect">
            <a:avLst/>
          </a:prstGeom>
        </p:spPr>
      </p:pic>
      <p:sp>
        <p:nvSpPr>
          <p:cNvPr id="12" name="Arrow: Left 11">
            <a:extLst>
              <a:ext uri="{FF2B5EF4-FFF2-40B4-BE49-F238E27FC236}">
                <a16:creationId xmlns:a16="http://schemas.microsoft.com/office/drawing/2014/main" id="{BC9CF032-28DC-4EA4-A77E-40B6B4EDD06B}"/>
              </a:ext>
            </a:extLst>
          </p:cNvPr>
          <p:cNvSpPr/>
          <p:nvPr/>
        </p:nvSpPr>
        <p:spPr>
          <a:xfrm>
            <a:off x="4876800" y="5311997"/>
            <a:ext cx="749300" cy="2633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6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07B6-3666-4925-BB91-624A936F0146}"/>
              </a:ext>
            </a:extLst>
          </p:cNvPr>
          <p:cNvSpPr>
            <a:spLocks noGrp="1"/>
          </p:cNvSpPr>
          <p:nvPr>
            <p:ph type="title"/>
          </p:nvPr>
        </p:nvSpPr>
        <p:spPr/>
        <p:txBody>
          <a:bodyPr anchor="t">
            <a:normAutofit/>
          </a:bodyPr>
          <a:lstStyle/>
          <a:p>
            <a:r>
              <a:rPr lang="en-US" sz="2400" dirty="0"/>
              <a:t>Articles can be printed, downloaded, and shared.  On the top right of a full text article you will see a tool bar for these features.</a:t>
            </a:r>
          </a:p>
        </p:txBody>
      </p:sp>
      <p:pic>
        <p:nvPicPr>
          <p:cNvPr id="4" name="Picture 3">
            <a:extLst>
              <a:ext uri="{FF2B5EF4-FFF2-40B4-BE49-F238E27FC236}">
                <a16:creationId xmlns:a16="http://schemas.microsoft.com/office/drawing/2014/main" id="{3F832465-8892-4821-BCD5-868F790F9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77022"/>
            <a:ext cx="10185400" cy="3440355"/>
          </a:xfrm>
          <a:prstGeom prst="rect">
            <a:avLst/>
          </a:prstGeom>
        </p:spPr>
      </p:pic>
      <p:sp>
        <p:nvSpPr>
          <p:cNvPr id="5" name="Oval 4">
            <a:extLst>
              <a:ext uri="{FF2B5EF4-FFF2-40B4-BE49-F238E27FC236}">
                <a16:creationId xmlns:a16="http://schemas.microsoft.com/office/drawing/2014/main" id="{B18B4C23-649C-4B62-83EF-16896F09970B}"/>
              </a:ext>
            </a:extLst>
          </p:cNvPr>
          <p:cNvSpPr/>
          <p:nvPr/>
        </p:nvSpPr>
        <p:spPr>
          <a:xfrm>
            <a:off x="8064500" y="1027906"/>
            <a:ext cx="3035300" cy="953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915B97-B378-4946-8881-6F8E346DF6BC}"/>
              </a:ext>
            </a:extLst>
          </p:cNvPr>
          <p:cNvSpPr txBox="1"/>
          <p:nvPr/>
        </p:nvSpPr>
        <p:spPr>
          <a:xfrm>
            <a:off x="495300" y="4966493"/>
            <a:ext cx="10858500" cy="461665"/>
          </a:xfrm>
          <a:prstGeom prst="rect">
            <a:avLst/>
          </a:prstGeom>
          <a:noFill/>
        </p:spPr>
        <p:txBody>
          <a:bodyPr wrap="square" rtlCol="0">
            <a:spAutoFit/>
          </a:bodyPr>
          <a:lstStyle/>
          <a:p>
            <a:r>
              <a:rPr lang="en-US" sz="2400" dirty="0">
                <a:latin typeface="+mj-lt"/>
              </a:rPr>
              <a:t>You can have the article read to you by using the “headphone” icon.  </a:t>
            </a:r>
          </a:p>
        </p:txBody>
      </p:sp>
    </p:spTree>
    <p:extLst>
      <p:ext uri="{BB962C8B-B14F-4D97-AF65-F5344CB8AC3E}">
        <p14:creationId xmlns:p14="http://schemas.microsoft.com/office/powerpoint/2010/main" val="142098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14F8-F9E8-45F4-8020-E9A7B932130F}"/>
              </a:ext>
            </a:extLst>
          </p:cNvPr>
          <p:cNvSpPr>
            <a:spLocks noGrp="1"/>
          </p:cNvSpPr>
          <p:nvPr>
            <p:ph type="title"/>
          </p:nvPr>
        </p:nvSpPr>
        <p:spPr/>
        <p:txBody>
          <a:bodyPr anchor="t">
            <a:normAutofit/>
          </a:bodyPr>
          <a:lstStyle/>
          <a:p>
            <a:r>
              <a:rPr lang="en-US" sz="2400" dirty="0"/>
              <a:t>Articles can be shared via a permanent link or email.  If a professor requests a link to an article posted on MO2 use the “Create Link” option.  Citations is various formats can be created for each article by using the “quote” marks on top right menu bar.</a:t>
            </a:r>
          </a:p>
        </p:txBody>
      </p:sp>
      <p:pic>
        <p:nvPicPr>
          <p:cNvPr id="6" name="Picture 5">
            <a:extLst>
              <a:ext uri="{FF2B5EF4-FFF2-40B4-BE49-F238E27FC236}">
                <a16:creationId xmlns:a16="http://schemas.microsoft.com/office/drawing/2014/main" id="{3A1B7653-31D9-4413-B2B3-A9C7A96E9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2258275"/>
            <a:ext cx="3767562" cy="3449176"/>
          </a:xfrm>
          <a:prstGeom prst="rect">
            <a:avLst/>
          </a:prstGeom>
        </p:spPr>
      </p:pic>
      <p:pic>
        <p:nvPicPr>
          <p:cNvPr id="8" name="Picture 7">
            <a:extLst>
              <a:ext uri="{FF2B5EF4-FFF2-40B4-BE49-F238E27FC236}">
                <a16:creationId xmlns:a16="http://schemas.microsoft.com/office/drawing/2014/main" id="{BC43CDCC-BD3B-42A7-B249-CCDBD9D5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05" y="1917700"/>
            <a:ext cx="3802194" cy="4749800"/>
          </a:xfrm>
          <a:prstGeom prst="rect">
            <a:avLst/>
          </a:prstGeom>
        </p:spPr>
      </p:pic>
    </p:spTree>
    <p:extLst>
      <p:ext uri="{BB962C8B-B14F-4D97-AF65-F5344CB8AC3E}">
        <p14:creationId xmlns:p14="http://schemas.microsoft.com/office/powerpoint/2010/main" val="415802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4" name="Picture 3"/>
          <p:cNvPicPr>
            <a:picLocks noChangeAspect="1"/>
          </p:cNvPicPr>
          <p:nvPr/>
        </p:nvPicPr>
        <p:blipFill>
          <a:blip r:embed="rId2"/>
          <a:stretch>
            <a:fillRect/>
          </a:stretch>
        </p:blipFill>
        <p:spPr>
          <a:xfrm>
            <a:off x="406400" y="2006600"/>
            <a:ext cx="11201400" cy="4235450"/>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6434</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3" name="Picture 2"/>
          <p:cNvPicPr>
            <a:picLocks noChangeAspect="1"/>
          </p:cNvPicPr>
          <p:nvPr/>
        </p:nvPicPr>
        <p:blipFill>
          <a:blip r:embed="rId2"/>
          <a:stretch>
            <a:fillRect/>
          </a:stretch>
        </p:blipFill>
        <p:spPr>
          <a:xfrm>
            <a:off x="514350" y="1944688"/>
            <a:ext cx="11163300" cy="4621212"/>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5" name="Picture 4"/>
          <p:cNvPicPr>
            <a:picLocks noChangeAspect="1"/>
          </p:cNvPicPr>
          <p:nvPr/>
        </p:nvPicPr>
        <p:blipFill>
          <a:blip r:embed="rId2"/>
          <a:stretch>
            <a:fillRect/>
          </a:stretch>
        </p:blipFill>
        <p:spPr>
          <a:xfrm>
            <a:off x="509587" y="2044699"/>
            <a:ext cx="11172825" cy="4054475"/>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pic>
        <p:nvPicPr>
          <p:cNvPr id="5" name="Picture 4"/>
          <p:cNvPicPr>
            <a:picLocks noChangeAspect="1"/>
          </p:cNvPicPr>
          <p:nvPr/>
        </p:nvPicPr>
        <p:blipFill>
          <a:blip r:embed="rId2"/>
          <a:stretch>
            <a:fillRect/>
          </a:stretch>
        </p:blipFill>
        <p:spPr>
          <a:xfrm>
            <a:off x="1782289" y="1800296"/>
            <a:ext cx="9425642" cy="4852924"/>
          </a:xfrm>
          <a:prstGeom prst="rect">
            <a:avLst/>
          </a:prstGeom>
        </p:spPr>
      </p:pic>
      <p:sp>
        <p:nvSpPr>
          <p:cNvPr id="6" name="Oval 5"/>
          <p:cNvSpPr/>
          <p:nvPr/>
        </p:nvSpPr>
        <p:spPr>
          <a:xfrm>
            <a:off x="7508631" y="4554415"/>
            <a:ext cx="2321169" cy="984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9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5" name="Picture 4"/>
          <p:cNvPicPr/>
          <p:nvPr/>
        </p:nvPicPr>
        <p:blipFill>
          <a:blip r:embed="rId3"/>
          <a:stretch>
            <a:fillRect/>
          </a:stretch>
        </p:blipFill>
        <p:spPr>
          <a:xfrm>
            <a:off x="1823440" y="1992493"/>
            <a:ext cx="7665720" cy="4865507"/>
          </a:xfrm>
          <a:prstGeom prst="rect">
            <a:avLst/>
          </a:prstGeom>
        </p:spPr>
      </p:pic>
      <p:sp>
        <p:nvSpPr>
          <p:cNvPr id="6" name="Oval 5"/>
          <p:cNvSpPr/>
          <p:nvPr/>
        </p:nvSpPr>
        <p:spPr>
          <a:xfrm>
            <a:off x="4844562" y="2804746"/>
            <a:ext cx="562707"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83115" y="5073162"/>
            <a:ext cx="597877" cy="254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328138" y="3261946"/>
            <a:ext cx="328162" cy="16793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“Research Databases and Tutorials” link.</a:t>
            </a:r>
          </a:p>
        </p:txBody>
      </p:sp>
      <p:pic>
        <p:nvPicPr>
          <p:cNvPr id="4" name="Picture 3"/>
          <p:cNvPicPr>
            <a:picLocks noChangeAspect="1"/>
          </p:cNvPicPr>
          <p:nvPr/>
        </p:nvPicPr>
        <p:blipFill>
          <a:blip r:embed="rId2"/>
          <a:stretch>
            <a:fillRect/>
          </a:stretch>
        </p:blipFill>
        <p:spPr>
          <a:xfrm>
            <a:off x="1416603" y="1908406"/>
            <a:ext cx="8571394" cy="4821409"/>
          </a:xfrm>
          <a:prstGeom prst="rect">
            <a:avLst/>
          </a:prstGeom>
        </p:spPr>
      </p:pic>
      <p:sp>
        <p:nvSpPr>
          <p:cNvPr id="5" name="Oval 4"/>
          <p:cNvSpPr/>
          <p:nvPr/>
        </p:nvSpPr>
        <p:spPr>
          <a:xfrm>
            <a:off x="2866292" y="5161085"/>
            <a:ext cx="1204546" cy="175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Recommended databases to search for Education research articles are: ERIC, SAGE Premier, Education Research Complete, Educational Administration Abstracts, Teacher Reference Center, and Academic Search Premier.</a:t>
            </a:r>
          </a:p>
        </p:txBody>
      </p:sp>
      <p:pic>
        <p:nvPicPr>
          <p:cNvPr id="3" name="Picture 2"/>
          <p:cNvPicPr>
            <a:picLocks noChangeAspect="1"/>
          </p:cNvPicPr>
          <p:nvPr/>
        </p:nvPicPr>
        <p:blipFill>
          <a:blip r:embed="rId2"/>
          <a:stretch>
            <a:fillRect/>
          </a:stretch>
        </p:blipFill>
        <p:spPr>
          <a:xfrm>
            <a:off x="597877" y="1690688"/>
            <a:ext cx="11430000" cy="4852147"/>
          </a:xfrm>
          <a:prstGeom prst="rect">
            <a:avLst/>
          </a:prstGeom>
        </p:spPr>
      </p:pic>
      <p:sp>
        <p:nvSpPr>
          <p:cNvPr id="5" name="Right Arrow 4"/>
          <p:cNvSpPr/>
          <p:nvPr/>
        </p:nvSpPr>
        <p:spPr>
          <a:xfrm>
            <a:off x="3086100" y="5354515"/>
            <a:ext cx="211015" cy="1406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086100" y="5213838"/>
            <a:ext cx="211015" cy="1406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207369" y="6113585"/>
            <a:ext cx="211015" cy="1406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050930" y="2790092"/>
            <a:ext cx="211015" cy="1406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1026" name="Picture 2" descr="https://www.marianuniversity.edu/wp-content/uploads/2021/07/mylibrary-login1-2.png">
            <a:extLst>
              <a:ext uri="{FF2B5EF4-FFF2-40B4-BE49-F238E27FC236}">
                <a16:creationId xmlns:a16="http://schemas.microsoft.com/office/drawing/2014/main" id="{C43DE656-9D91-44A5-8E8C-FABF1CF3F1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0344" y="1803895"/>
            <a:ext cx="4428183" cy="1744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arianuniversity.edu/wp-content/uploads/2021/07/mylibrary-login2-3.png">
            <a:extLst>
              <a:ext uri="{FF2B5EF4-FFF2-40B4-BE49-F238E27FC236}">
                <a16:creationId xmlns:a16="http://schemas.microsoft.com/office/drawing/2014/main" id="{3032BC5F-1144-49F3-B5AE-E2B75D4D44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636" y="3661750"/>
            <a:ext cx="4265598" cy="28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139701"/>
            <a:ext cx="10515600" cy="1714266"/>
          </a:xfrm>
        </p:spPr>
        <p:txBody>
          <a:bodyPr>
            <a:normAutofit fontScale="90000"/>
          </a:bodyPr>
          <a:lstStyle/>
          <a:p>
            <a:br>
              <a:rPr lang="en-US" sz="3100" dirty="0"/>
            </a:br>
            <a:r>
              <a:rPr lang="en-US" sz="1800" dirty="0"/>
              <a:t>Searching ERIC, Education Research Complete, Teacher Reference Center, Academic Search Premier and Educational Administrative Abstracts</a:t>
            </a:r>
            <a:br>
              <a:rPr lang="en-US" sz="1800" dirty="0"/>
            </a:br>
            <a:br>
              <a:rPr lang="en-US" sz="1800" dirty="0"/>
            </a:br>
            <a:r>
              <a:rPr lang="en-US" sz="1800" dirty="0"/>
              <a:t>These resources are part of the Library’s </a:t>
            </a:r>
            <a:r>
              <a:rPr lang="en-US" sz="1800" dirty="0" err="1"/>
              <a:t>Ebscohost</a:t>
            </a:r>
            <a:r>
              <a:rPr lang="en-US" sz="1800" dirty="0"/>
              <a:t> package.  This means they can be search in combination with each other.  To do this under “Searching” click on name listed to bring up a list of </a:t>
            </a:r>
            <a:r>
              <a:rPr lang="en-US" sz="1800" dirty="0" err="1"/>
              <a:t>Ebsco</a:t>
            </a:r>
            <a:r>
              <a:rPr lang="en-US" sz="1800" dirty="0"/>
              <a:t> databases, choose the one(s) you want to search and then click “Select”</a:t>
            </a:r>
            <a:br>
              <a:rPr lang="en-US" dirty="0"/>
            </a:br>
            <a:endParaRPr lang="en-US" dirty="0"/>
          </a:p>
        </p:txBody>
      </p:sp>
      <p:pic>
        <p:nvPicPr>
          <p:cNvPr id="6" name="Picture 5">
            <a:extLst>
              <a:ext uri="{FF2B5EF4-FFF2-40B4-BE49-F238E27FC236}">
                <a16:creationId xmlns:a16="http://schemas.microsoft.com/office/drawing/2014/main" id="{E2ECCEF9-2A46-419E-9A3F-86758C7F6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66" y="2002172"/>
            <a:ext cx="5602534" cy="2507284"/>
          </a:xfrm>
          <a:prstGeom prst="rect">
            <a:avLst/>
          </a:prstGeom>
        </p:spPr>
      </p:pic>
      <p:pic>
        <p:nvPicPr>
          <p:cNvPr id="11" name="Picture 10">
            <a:extLst>
              <a:ext uri="{FF2B5EF4-FFF2-40B4-BE49-F238E27FC236}">
                <a16:creationId xmlns:a16="http://schemas.microsoft.com/office/drawing/2014/main" id="{2725603C-138F-4390-87B9-5B9403066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948" y="2002172"/>
            <a:ext cx="4582640" cy="3668786"/>
          </a:xfrm>
          <a:prstGeom prst="rect">
            <a:avLst/>
          </a:prstGeom>
        </p:spPr>
      </p:pic>
      <p:sp>
        <p:nvSpPr>
          <p:cNvPr id="12" name="Oval 11">
            <a:extLst>
              <a:ext uri="{FF2B5EF4-FFF2-40B4-BE49-F238E27FC236}">
                <a16:creationId xmlns:a16="http://schemas.microsoft.com/office/drawing/2014/main" id="{2B58D96C-72DF-4DCD-83AC-9E1C6C101B34}"/>
              </a:ext>
            </a:extLst>
          </p:cNvPr>
          <p:cNvSpPr/>
          <p:nvPr/>
        </p:nvSpPr>
        <p:spPr>
          <a:xfrm>
            <a:off x="423863" y="2290194"/>
            <a:ext cx="856549" cy="385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E7FB65F-010C-413D-BDDB-744931E06297}"/>
              </a:ext>
            </a:extLst>
          </p:cNvPr>
          <p:cNvSpPr/>
          <p:nvPr/>
        </p:nvSpPr>
        <p:spPr>
          <a:xfrm>
            <a:off x="10125512" y="5318620"/>
            <a:ext cx="662730" cy="500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15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1110-3F27-47CD-9352-29C3309C661B}"/>
              </a:ext>
            </a:extLst>
          </p:cNvPr>
          <p:cNvSpPr>
            <a:spLocks noGrp="1"/>
          </p:cNvSpPr>
          <p:nvPr>
            <p:ph type="title"/>
          </p:nvPr>
        </p:nvSpPr>
        <p:spPr>
          <a:xfrm>
            <a:off x="838200" y="365126"/>
            <a:ext cx="10515600" cy="725444"/>
          </a:xfrm>
        </p:spPr>
        <p:txBody>
          <a:bodyPr>
            <a:normAutofit fontScale="90000"/>
          </a:bodyPr>
          <a:lstStyle/>
          <a:p>
            <a:r>
              <a:rPr lang="en-US" sz="2400" dirty="0"/>
              <a:t>Enter keywords into the search boxes and select “All Text” for each box terms are entered into</a:t>
            </a:r>
          </a:p>
        </p:txBody>
      </p:sp>
      <p:pic>
        <p:nvPicPr>
          <p:cNvPr id="7" name="Picture 6">
            <a:extLst>
              <a:ext uri="{FF2B5EF4-FFF2-40B4-BE49-F238E27FC236}">
                <a16:creationId xmlns:a16="http://schemas.microsoft.com/office/drawing/2014/main" id="{654C91ED-BE05-40A9-8823-7BC9CCFFD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519" y="1238914"/>
            <a:ext cx="8358231" cy="3265974"/>
          </a:xfrm>
          <a:prstGeom prst="rect">
            <a:avLst/>
          </a:prstGeom>
        </p:spPr>
      </p:pic>
      <p:sp>
        <p:nvSpPr>
          <p:cNvPr id="8" name="Arrow: Left 7">
            <a:extLst>
              <a:ext uri="{FF2B5EF4-FFF2-40B4-BE49-F238E27FC236}">
                <a16:creationId xmlns:a16="http://schemas.microsoft.com/office/drawing/2014/main" id="{5080E6FB-8099-4CD9-A827-904ECACB56FF}"/>
              </a:ext>
            </a:extLst>
          </p:cNvPr>
          <p:cNvSpPr/>
          <p:nvPr/>
        </p:nvSpPr>
        <p:spPr>
          <a:xfrm>
            <a:off x="10175846" y="1644242"/>
            <a:ext cx="1241571" cy="4194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45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49ED-AACE-415E-BA5C-B65893EAA1C6}"/>
              </a:ext>
            </a:extLst>
          </p:cNvPr>
          <p:cNvSpPr>
            <a:spLocks noGrp="1"/>
          </p:cNvSpPr>
          <p:nvPr>
            <p:ph type="title"/>
          </p:nvPr>
        </p:nvSpPr>
        <p:spPr/>
        <p:txBody>
          <a:bodyPr>
            <a:normAutofit/>
          </a:bodyPr>
          <a:lstStyle/>
          <a:p>
            <a:r>
              <a:rPr lang="en-US" sz="2400" dirty="0"/>
              <a:t>Add Filters to your search: For example “Peer Reviewed” will limit to only academic research journals.  Add age groups, population types, document types and more to focus your search results.</a:t>
            </a:r>
          </a:p>
        </p:txBody>
      </p:sp>
      <p:pic>
        <p:nvPicPr>
          <p:cNvPr id="4" name="Picture 3">
            <a:extLst>
              <a:ext uri="{FF2B5EF4-FFF2-40B4-BE49-F238E27FC236}">
                <a16:creationId xmlns:a16="http://schemas.microsoft.com/office/drawing/2014/main" id="{670D33AD-7CDA-4DD7-A754-EB30FBF7A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42" y="1817155"/>
            <a:ext cx="4786040" cy="3474506"/>
          </a:xfrm>
          <a:prstGeom prst="rect">
            <a:avLst/>
          </a:prstGeom>
        </p:spPr>
      </p:pic>
      <p:sp>
        <p:nvSpPr>
          <p:cNvPr id="5" name="Oval 4">
            <a:extLst>
              <a:ext uri="{FF2B5EF4-FFF2-40B4-BE49-F238E27FC236}">
                <a16:creationId xmlns:a16="http://schemas.microsoft.com/office/drawing/2014/main" id="{5138FB0E-6FED-4A99-B7C0-BECB0979D138}"/>
              </a:ext>
            </a:extLst>
          </p:cNvPr>
          <p:cNvSpPr/>
          <p:nvPr/>
        </p:nvSpPr>
        <p:spPr>
          <a:xfrm>
            <a:off x="838200" y="1853967"/>
            <a:ext cx="512428" cy="352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44FECE32-7781-42AB-AB1C-C9223C212B8C}"/>
              </a:ext>
            </a:extLst>
          </p:cNvPr>
          <p:cNvSpPr/>
          <p:nvPr/>
        </p:nvSpPr>
        <p:spPr>
          <a:xfrm>
            <a:off x="1694576" y="2852257"/>
            <a:ext cx="595618" cy="2181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CD0E5B-9F71-48FD-A90F-61DD76259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24846"/>
            <a:ext cx="3058695" cy="3259123"/>
          </a:xfrm>
          <a:prstGeom prst="rect">
            <a:avLst/>
          </a:prstGeom>
        </p:spPr>
      </p:pic>
    </p:spTree>
    <p:extLst>
      <p:ext uri="{BB962C8B-B14F-4D97-AF65-F5344CB8AC3E}">
        <p14:creationId xmlns:p14="http://schemas.microsoft.com/office/powerpoint/2010/main" val="3990500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585</Words>
  <Application>Microsoft Office PowerPoint</Application>
  <PresentationFormat>Widescreen</PresentationFormat>
  <Paragraphs>21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Education Databases:  Research Articles</vt:lpstr>
      <vt:lpstr>Click on Library from Marian website: https://www.marianuniversity.edu/</vt:lpstr>
      <vt:lpstr>Scholarly/Peer-Reviewed Article vs. Popular Sources</vt:lpstr>
      <vt:lpstr>From the Library Home Page click on the “Research Databases and Tutorials” link.</vt:lpstr>
      <vt:lpstr>Recommended databases to search for Education research articles are: ERIC, SAGE Premier, Education Research Complete, Educational Administration Abstracts, Teacher Reference Center, and Academic Search Premier.</vt:lpstr>
      <vt:lpstr>If you are accessing the databases from off-campus, you will be asked to login by clicking on the “Marian University Email” button.  You must enter your full Marian Email and password”</vt:lpstr>
      <vt:lpstr> Searching ERIC, Education Research Complete, Teacher Reference Center, Academic Search Premier and Educational Administrative Abstracts  These resources are part of the Library’s Ebscohost package.  This means they can be search in combination with each other.  To do this under “Searching” click on name listed to bring up a list of Ebsco databases, choose the one(s) you want to search and then click “Select” </vt:lpstr>
      <vt:lpstr>Enter keywords into the search boxes and select “All Text” for each box terms are entered into</vt:lpstr>
      <vt:lpstr>Add Filters to your search: For example “Peer Reviewed” will limit to only academic research journals.  Add age groups, population types, document types and more to focus your search results.</vt:lpstr>
      <vt:lpstr>When reviewing your result lists, you should read an article's abstract (summary) to determine its use. You can also generate keywords for your article searches using the subject headings or keywords listed in the citation.</vt:lpstr>
      <vt:lpstr>You will have three types of article access options in Ebscohost resources.  Click the “Access Options” drop-down menu to see what is available for each article.  They are PDF, Online Full Text, or a link to an outside open access source.  If you see “Request this item through Interlibrary Loan” the library can request the article from another institution at no cost to student.</vt:lpstr>
      <vt:lpstr>Articles can be printed, downloaded, and shared.  On the top right of a full text article you will see a tool bar for these features.</vt:lpstr>
      <vt:lpstr>Articles can be shared via a permanent link or email.  If a professor requests a link to an article posted on MO2 use the “Create Link” option.  Citations is various formats can be created for each article by using the “quote” marks on top right menu bar.</vt:lpstr>
      <vt:lpstr>Searching SAGE Premier:  Enter Keywords into search boxes; use Boolean Operators And, Or, Not to refine your search</vt:lpstr>
      <vt:lpstr>Results with be in at the top (6434).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46</cp:revision>
  <dcterms:created xsi:type="dcterms:W3CDTF">2018-10-05T15:12:39Z</dcterms:created>
  <dcterms:modified xsi:type="dcterms:W3CDTF">2025-01-21T15:43:41Z</dcterms:modified>
</cp:coreProperties>
</file>