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9" r:id="rId5"/>
    <p:sldId id="260" r:id="rId6"/>
    <p:sldId id="281" r:id="rId7"/>
    <p:sldId id="282" r:id="rId8"/>
    <p:sldId id="262" r:id="rId9"/>
    <p:sldId id="283" r:id="rId10"/>
    <p:sldId id="284" r:id="rId11"/>
    <p:sldId id="285" r:id="rId12"/>
    <p:sldId id="287" r:id="rId13"/>
    <p:sldId id="288" r:id="rId14"/>
    <p:sldId id="273" r:id="rId15"/>
    <p:sldId id="274" r:id="rId16"/>
    <p:sldId id="275"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479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3393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394806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82526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0FA7C-6E30-4097-8322-374E0FFA1433}"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2677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F0FA7C-6E30-4097-8322-374E0FFA143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2372089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F0FA7C-6E30-4097-8322-374E0FFA1433}"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99383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F0FA7C-6E30-4097-8322-374E0FFA1433}"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7243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0FA7C-6E30-4097-8322-374E0FFA1433}"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307901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124041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F0FA7C-6E30-4097-8322-374E0FFA1433}"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2C0A9-00E9-455B-954E-C0E98E47B143}" type="slidenum">
              <a:rPr lang="en-US" smtClean="0"/>
              <a:t>‹#›</a:t>
            </a:fld>
            <a:endParaRPr lang="en-US"/>
          </a:p>
        </p:txBody>
      </p:sp>
    </p:spTree>
    <p:extLst>
      <p:ext uri="{BB962C8B-B14F-4D97-AF65-F5344CB8AC3E}">
        <p14:creationId xmlns:p14="http://schemas.microsoft.com/office/powerpoint/2010/main" val="65221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0FA7C-6E30-4097-8322-374E0FFA1433}"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2C0A9-00E9-455B-954E-C0E98E47B143}" type="slidenum">
              <a:rPr lang="en-US" smtClean="0"/>
              <a:t>‹#›</a:t>
            </a:fld>
            <a:endParaRPr lang="en-US"/>
          </a:p>
        </p:txBody>
      </p:sp>
    </p:spTree>
    <p:extLst>
      <p:ext uri="{BB962C8B-B14F-4D97-AF65-F5344CB8AC3E}">
        <p14:creationId xmlns:p14="http://schemas.microsoft.com/office/powerpoint/2010/main" val="2060650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rthibodeau64@marianuniversity.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anuniversity.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5938"/>
            <a:ext cx="9144000" cy="2387600"/>
          </a:xfrm>
        </p:spPr>
        <p:txBody>
          <a:bodyPr>
            <a:normAutofit/>
          </a:bodyPr>
          <a:lstStyle/>
          <a:p>
            <a:r>
              <a:rPr lang="en-US" sz="5400" dirty="0"/>
              <a:t>Nursing Databases: </a:t>
            </a:r>
            <a:br>
              <a:rPr lang="en-US" sz="5400" dirty="0"/>
            </a:br>
            <a:r>
              <a:rPr lang="en-US" sz="5400" dirty="0"/>
              <a:t>Research Articles</a:t>
            </a:r>
          </a:p>
        </p:txBody>
      </p:sp>
      <p:sp>
        <p:nvSpPr>
          <p:cNvPr id="3" name="Subtitle 2"/>
          <p:cNvSpPr>
            <a:spLocks noGrp="1"/>
          </p:cNvSpPr>
          <p:nvPr>
            <p:ph type="subTitle" idx="1"/>
          </p:nvPr>
        </p:nvSpPr>
        <p:spPr>
          <a:xfrm>
            <a:off x="1524000" y="4173538"/>
            <a:ext cx="9144000" cy="1655762"/>
          </a:xfrm>
        </p:spPr>
        <p:txBody>
          <a:bodyPr>
            <a:normAutofit/>
          </a:bodyPr>
          <a:lstStyle/>
          <a:p>
            <a:r>
              <a:rPr lang="en-US" dirty="0"/>
              <a:t>Sarah Thibodeau</a:t>
            </a:r>
          </a:p>
          <a:p>
            <a:r>
              <a:rPr lang="en-US" dirty="0">
                <a:hlinkClick r:id="rId2"/>
              </a:rPr>
              <a:t>srthibodeau64@marianuniversity.edu</a:t>
            </a:r>
            <a:endParaRPr lang="en-US" dirty="0"/>
          </a:p>
          <a:p>
            <a:r>
              <a:rPr lang="en-US" dirty="0"/>
              <a:t>920-923-8096</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47663"/>
            <a:ext cx="1676400" cy="1924050"/>
          </a:xfrm>
          <a:prstGeom prst="rect">
            <a:avLst/>
          </a:prstGeom>
        </p:spPr>
      </p:pic>
    </p:spTree>
    <p:extLst>
      <p:ext uri="{BB962C8B-B14F-4D97-AF65-F5344CB8AC3E}">
        <p14:creationId xmlns:p14="http://schemas.microsoft.com/office/powerpoint/2010/main" val="24934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E22F-34DA-48E8-91EA-CC2B6F0D9CE9}"/>
              </a:ext>
            </a:extLst>
          </p:cNvPr>
          <p:cNvSpPr>
            <a:spLocks noGrp="1"/>
          </p:cNvSpPr>
          <p:nvPr>
            <p:ph type="title"/>
          </p:nvPr>
        </p:nvSpPr>
        <p:spPr/>
        <p:txBody>
          <a:bodyPr>
            <a:normAutofit/>
          </a:bodyPr>
          <a:lstStyle/>
          <a:p>
            <a:r>
              <a:rPr lang="en-US" sz="2400" dirty="0"/>
              <a:t>When reviewing your result lists, you should read an article's abstract (summary) to determine its use. You can also generate keywords for your article searches using the subject headings or keywords listed in the citation.</a:t>
            </a:r>
          </a:p>
        </p:txBody>
      </p:sp>
      <p:pic>
        <p:nvPicPr>
          <p:cNvPr id="4" name="Picture 3">
            <a:extLst>
              <a:ext uri="{FF2B5EF4-FFF2-40B4-BE49-F238E27FC236}">
                <a16:creationId xmlns:a16="http://schemas.microsoft.com/office/drawing/2014/main" id="{722A42B7-18A9-4926-A0BF-869B1180A5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94" y="1690688"/>
            <a:ext cx="11688806" cy="3620005"/>
          </a:xfrm>
          <a:prstGeom prst="rect">
            <a:avLst/>
          </a:prstGeom>
        </p:spPr>
      </p:pic>
      <p:sp>
        <p:nvSpPr>
          <p:cNvPr id="6" name="Arrow: Left 5">
            <a:extLst>
              <a:ext uri="{FF2B5EF4-FFF2-40B4-BE49-F238E27FC236}">
                <a16:creationId xmlns:a16="http://schemas.microsoft.com/office/drawing/2014/main" id="{A0B96ED1-4B4A-4193-B8DF-3EA7F5E109D8}"/>
              </a:ext>
            </a:extLst>
          </p:cNvPr>
          <p:cNvSpPr/>
          <p:nvPr/>
        </p:nvSpPr>
        <p:spPr>
          <a:xfrm>
            <a:off x="11117306" y="3854450"/>
            <a:ext cx="609600" cy="27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4A97BB2-2B28-459F-B051-207F24C45211}"/>
              </a:ext>
            </a:extLst>
          </p:cNvPr>
          <p:cNvSpPr/>
          <p:nvPr/>
        </p:nvSpPr>
        <p:spPr>
          <a:xfrm>
            <a:off x="10761706" y="4152900"/>
            <a:ext cx="711200" cy="330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86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A214-F9B4-4482-9F22-98D01D423FE0}"/>
              </a:ext>
            </a:extLst>
          </p:cNvPr>
          <p:cNvSpPr>
            <a:spLocks noGrp="1"/>
          </p:cNvSpPr>
          <p:nvPr>
            <p:ph type="title"/>
          </p:nvPr>
        </p:nvSpPr>
        <p:spPr/>
        <p:txBody>
          <a:bodyPr>
            <a:normAutofit/>
          </a:bodyPr>
          <a:lstStyle/>
          <a:p>
            <a:r>
              <a:rPr lang="en-US" sz="2000" dirty="0"/>
              <a:t>You will have three types of article access options in </a:t>
            </a:r>
            <a:r>
              <a:rPr lang="en-US" sz="2000" dirty="0" err="1"/>
              <a:t>Ebscohost</a:t>
            </a:r>
            <a:r>
              <a:rPr lang="en-US" sz="2000" dirty="0"/>
              <a: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a:t>
            </a:r>
          </a:p>
        </p:txBody>
      </p:sp>
      <p:pic>
        <p:nvPicPr>
          <p:cNvPr id="4" name="Picture 3">
            <a:extLst>
              <a:ext uri="{FF2B5EF4-FFF2-40B4-BE49-F238E27FC236}">
                <a16:creationId xmlns:a16="http://schemas.microsoft.com/office/drawing/2014/main" id="{A4A95113-8885-4E04-8930-22EF5E2DA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02121"/>
            <a:ext cx="6212655" cy="2199979"/>
          </a:xfrm>
          <a:prstGeom prst="rect">
            <a:avLst/>
          </a:prstGeom>
        </p:spPr>
      </p:pic>
      <p:sp>
        <p:nvSpPr>
          <p:cNvPr id="12" name="Arrow: Left 11">
            <a:extLst>
              <a:ext uri="{FF2B5EF4-FFF2-40B4-BE49-F238E27FC236}">
                <a16:creationId xmlns:a16="http://schemas.microsoft.com/office/drawing/2014/main" id="{EFFDDFA1-E9A0-4B75-9952-306546951ABE}"/>
              </a:ext>
            </a:extLst>
          </p:cNvPr>
          <p:cNvSpPr/>
          <p:nvPr/>
        </p:nvSpPr>
        <p:spPr>
          <a:xfrm>
            <a:off x="3124200" y="3429000"/>
            <a:ext cx="7239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F7A9A80-A98B-4948-8A48-611675E73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3162" y="2116062"/>
            <a:ext cx="4210638" cy="1076475"/>
          </a:xfrm>
          <a:prstGeom prst="rect">
            <a:avLst/>
          </a:prstGeom>
        </p:spPr>
      </p:pic>
      <p:pic>
        <p:nvPicPr>
          <p:cNvPr id="14" name="Picture 13">
            <a:extLst>
              <a:ext uri="{FF2B5EF4-FFF2-40B4-BE49-F238E27FC236}">
                <a16:creationId xmlns:a16="http://schemas.microsoft.com/office/drawing/2014/main" id="{107C50C6-C811-4B93-99E0-32B2E5432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981" y="4806950"/>
            <a:ext cx="4029637" cy="1000265"/>
          </a:xfrm>
          <a:prstGeom prst="rect">
            <a:avLst/>
          </a:prstGeom>
        </p:spPr>
      </p:pic>
      <p:sp>
        <p:nvSpPr>
          <p:cNvPr id="6" name="Arrow: Left 5">
            <a:extLst>
              <a:ext uri="{FF2B5EF4-FFF2-40B4-BE49-F238E27FC236}">
                <a16:creationId xmlns:a16="http://schemas.microsoft.com/office/drawing/2014/main" id="{64B45DF2-A6C4-4E78-9080-3ADB5A9B8430}"/>
              </a:ext>
            </a:extLst>
          </p:cNvPr>
          <p:cNvSpPr/>
          <p:nvPr/>
        </p:nvSpPr>
        <p:spPr>
          <a:xfrm>
            <a:off x="9360613" y="2279650"/>
            <a:ext cx="660400" cy="266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2093268C-F026-491B-8549-051AC1381E47}"/>
              </a:ext>
            </a:extLst>
          </p:cNvPr>
          <p:cNvSpPr/>
          <p:nvPr/>
        </p:nvSpPr>
        <p:spPr>
          <a:xfrm>
            <a:off x="3505556" y="4987629"/>
            <a:ext cx="685087" cy="165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488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07B6-3666-4925-BB91-624A936F0146}"/>
              </a:ext>
            </a:extLst>
          </p:cNvPr>
          <p:cNvSpPr>
            <a:spLocks noGrp="1"/>
          </p:cNvSpPr>
          <p:nvPr>
            <p:ph type="title"/>
          </p:nvPr>
        </p:nvSpPr>
        <p:spPr/>
        <p:txBody>
          <a:bodyPr anchor="t">
            <a:normAutofit/>
          </a:bodyPr>
          <a:lstStyle/>
          <a:p>
            <a:r>
              <a:rPr lang="en-US" sz="2400" dirty="0"/>
              <a:t>Articles can be printed, downloaded, and shared.  On the top right of a full text article you will see a tool bar for these features.</a:t>
            </a:r>
          </a:p>
        </p:txBody>
      </p:sp>
      <p:pic>
        <p:nvPicPr>
          <p:cNvPr id="4" name="Picture 3">
            <a:extLst>
              <a:ext uri="{FF2B5EF4-FFF2-40B4-BE49-F238E27FC236}">
                <a16:creationId xmlns:a16="http://schemas.microsoft.com/office/drawing/2014/main" id="{3F832465-8892-4821-BCD5-868F790F9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77022"/>
            <a:ext cx="10185400" cy="3440355"/>
          </a:xfrm>
          <a:prstGeom prst="rect">
            <a:avLst/>
          </a:prstGeom>
        </p:spPr>
      </p:pic>
      <p:sp>
        <p:nvSpPr>
          <p:cNvPr id="5" name="Oval 4">
            <a:extLst>
              <a:ext uri="{FF2B5EF4-FFF2-40B4-BE49-F238E27FC236}">
                <a16:creationId xmlns:a16="http://schemas.microsoft.com/office/drawing/2014/main" id="{B18B4C23-649C-4B62-83EF-16896F09970B}"/>
              </a:ext>
            </a:extLst>
          </p:cNvPr>
          <p:cNvSpPr/>
          <p:nvPr/>
        </p:nvSpPr>
        <p:spPr>
          <a:xfrm>
            <a:off x="8064500" y="1027906"/>
            <a:ext cx="3035300" cy="953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915B97-B378-4946-8881-6F8E346DF6BC}"/>
              </a:ext>
            </a:extLst>
          </p:cNvPr>
          <p:cNvSpPr txBox="1"/>
          <p:nvPr/>
        </p:nvSpPr>
        <p:spPr>
          <a:xfrm>
            <a:off x="495300" y="4966493"/>
            <a:ext cx="10858500" cy="461665"/>
          </a:xfrm>
          <a:prstGeom prst="rect">
            <a:avLst/>
          </a:prstGeom>
          <a:noFill/>
        </p:spPr>
        <p:txBody>
          <a:bodyPr wrap="square" rtlCol="0">
            <a:spAutoFit/>
          </a:bodyPr>
          <a:lstStyle/>
          <a:p>
            <a:r>
              <a:rPr lang="en-US" sz="2400" dirty="0">
                <a:latin typeface="+mj-lt"/>
              </a:rPr>
              <a:t>You can have the article read to you by using the “headphone” icon.  </a:t>
            </a:r>
          </a:p>
        </p:txBody>
      </p:sp>
    </p:spTree>
    <p:extLst>
      <p:ext uri="{BB962C8B-B14F-4D97-AF65-F5344CB8AC3E}">
        <p14:creationId xmlns:p14="http://schemas.microsoft.com/office/powerpoint/2010/main" val="142098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14F8-F9E8-45F4-8020-E9A7B932130F}"/>
              </a:ext>
            </a:extLst>
          </p:cNvPr>
          <p:cNvSpPr>
            <a:spLocks noGrp="1"/>
          </p:cNvSpPr>
          <p:nvPr>
            <p:ph type="title"/>
          </p:nvPr>
        </p:nvSpPr>
        <p:spPr/>
        <p:txBody>
          <a:bodyPr anchor="t">
            <a:normAutofit/>
          </a:bodyPr>
          <a:lstStyle/>
          <a:p>
            <a:r>
              <a:rPr lang="en-US" sz="2400" dirty="0"/>
              <a:t>Articles can be shared via a permanent link or email.  If a professor requests a link to an article posted on MO2 use the “Create Link” option.  Citations is various formats can be created for each article by using the “quote” marks on top right menu bar.</a:t>
            </a:r>
          </a:p>
        </p:txBody>
      </p:sp>
      <p:pic>
        <p:nvPicPr>
          <p:cNvPr id="6" name="Picture 5">
            <a:extLst>
              <a:ext uri="{FF2B5EF4-FFF2-40B4-BE49-F238E27FC236}">
                <a16:creationId xmlns:a16="http://schemas.microsoft.com/office/drawing/2014/main" id="{3A1B7653-31D9-4413-B2B3-A9C7A96E9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2258275"/>
            <a:ext cx="3767562" cy="3449176"/>
          </a:xfrm>
          <a:prstGeom prst="rect">
            <a:avLst/>
          </a:prstGeom>
        </p:spPr>
      </p:pic>
      <p:pic>
        <p:nvPicPr>
          <p:cNvPr id="8" name="Picture 7">
            <a:extLst>
              <a:ext uri="{FF2B5EF4-FFF2-40B4-BE49-F238E27FC236}">
                <a16:creationId xmlns:a16="http://schemas.microsoft.com/office/drawing/2014/main" id="{BC43CDCC-BD3B-42A7-B249-CCDBD9D5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05" y="1917700"/>
            <a:ext cx="3802194" cy="4749800"/>
          </a:xfrm>
          <a:prstGeom prst="rect">
            <a:avLst/>
          </a:prstGeom>
        </p:spPr>
      </p:pic>
    </p:spTree>
    <p:extLst>
      <p:ext uri="{BB962C8B-B14F-4D97-AF65-F5344CB8AC3E}">
        <p14:creationId xmlns:p14="http://schemas.microsoft.com/office/powerpoint/2010/main" val="415802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Searching </a:t>
            </a:r>
            <a:r>
              <a:rPr lang="en-US" sz="3200" dirty="0">
                <a:solidFill>
                  <a:srgbClr val="00B050"/>
                </a:solidFill>
              </a:rPr>
              <a:t>SAGE Premier</a:t>
            </a:r>
            <a:r>
              <a:rPr lang="en-US" sz="3200" dirty="0"/>
              <a:t>:  Enter </a:t>
            </a:r>
            <a:r>
              <a:rPr lang="en-US" sz="3200" dirty="0">
                <a:solidFill>
                  <a:srgbClr val="FF0000"/>
                </a:solidFill>
              </a:rPr>
              <a:t>Keywords</a:t>
            </a:r>
            <a:r>
              <a:rPr lang="en-US" sz="3200" dirty="0"/>
              <a:t> into search boxes; use Boolean Operators </a:t>
            </a:r>
            <a:r>
              <a:rPr lang="en-US" sz="3200" dirty="0">
                <a:solidFill>
                  <a:srgbClr val="7030A0"/>
                </a:solidFill>
              </a:rPr>
              <a:t>And</a:t>
            </a:r>
            <a:r>
              <a:rPr lang="en-US" sz="3200" dirty="0"/>
              <a:t>, </a:t>
            </a:r>
            <a:r>
              <a:rPr lang="en-US" sz="3200" dirty="0">
                <a:solidFill>
                  <a:srgbClr val="7030A0"/>
                </a:solidFill>
              </a:rPr>
              <a:t>Or</a:t>
            </a:r>
            <a:r>
              <a:rPr lang="en-US" sz="3200" dirty="0"/>
              <a:t>, </a:t>
            </a:r>
            <a:r>
              <a:rPr lang="en-US" sz="3200" dirty="0">
                <a:solidFill>
                  <a:srgbClr val="7030A0"/>
                </a:solidFill>
              </a:rPr>
              <a:t>Not</a:t>
            </a:r>
            <a:r>
              <a:rPr lang="en-US" sz="3200" dirty="0"/>
              <a:t> to refine your search</a:t>
            </a:r>
          </a:p>
        </p:txBody>
      </p:sp>
      <p:pic>
        <p:nvPicPr>
          <p:cNvPr id="4" name="Picture 3"/>
          <p:cNvPicPr>
            <a:picLocks noChangeAspect="1"/>
          </p:cNvPicPr>
          <p:nvPr/>
        </p:nvPicPr>
        <p:blipFill>
          <a:blip r:embed="rId2"/>
          <a:stretch>
            <a:fillRect/>
          </a:stretch>
        </p:blipFill>
        <p:spPr>
          <a:xfrm>
            <a:off x="838200" y="1783395"/>
            <a:ext cx="9934575" cy="4555492"/>
          </a:xfrm>
          <a:prstGeom prst="rect">
            <a:avLst/>
          </a:prstGeom>
        </p:spPr>
      </p:pic>
    </p:spTree>
    <p:extLst>
      <p:ext uri="{BB962C8B-B14F-4D97-AF65-F5344CB8AC3E}">
        <p14:creationId xmlns:p14="http://schemas.microsoft.com/office/powerpoint/2010/main" val="1481136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Results with be in at the top (</a:t>
            </a:r>
            <a:r>
              <a:rPr lang="en-US" sz="2800" dirty="0">
                <a:solidFill>
                  <a:srgbClr val="FF0000"/>
                </a:solidFill>
              </a:rPr>
              <a:t>2927</a:t>
            </a:r>
            <a:r>
              <a:rPr lang="en-US" sz="2800" dirty="0"/>
              <a:t>).  Use the </a:t>
            </a:r>
            <a:r>
              <a:rPr lang="en-US" sz="2800" dirty="0">
                <a:solidFill>
                  <a:schemeClr val="accent5"/>
                </a:solidFill>
              </a:rPr>
              <a:t>Limiters </a:t>
            </a:r>
            <a:r>
              <a:rPr lang="en-US" sz="2800" dirty="0"/>
              <a:t>on the left to narrow your search.  The </a:t>
            </a:r>
            <a:r>
              <a:rPr lang="en-US" sz="2800" dirty="0">
                <a:solidFill>
                  <a:schemeClr val="accent6"/>
                </a:solidFill>
              </a:rPr>
              <a:t>open</a:t>
            </a:r>
            <a:r>
              <a:rPr lang="en-US" sz="2800" dirty="0"/>
              <a:t> lock means Marian has the article full text; the </a:t>
            </a:r>
            <a:r>
              <a:rPr lang="en-US" sz="2800" dirty="0">
                <a:solidFill>
                  <a:schemeClr val="accent6"/>
                </a:solidFill>
              </a:rPr>
              <a:t>closed</a:t>
            </a:r>
            <a:r>
              <a:rPr lang="en-US" sz="2800" dirty="0"/>
              <a:t> lock means the article is not full text and may need to be Interlibrary Loaned.  Click on either the </a:t>
            </a:r>
            <a:r>
              <a:rPr lang="en-US" sz="2800" dirty="0">
                <a:solidFill>
                  <a:srgbClr val="FFFF00"/>
                </a:solidFill>
              </a:rPr>
              <a:t>HTML</a:t>
            </a:r>
            <a:r>
              <a:rPr lang="en-US" sz="2800" dirty="0"/>
              <a:t> or </a:t>
            </a:r>
            <a:r>
              <a:rPr lang="en-US" sz="2800" dirty="0">
                <a:solidFill>
                  <a:srgbClr val="7030A0"/>
                </a:solidFill>
              </a:rPr>
              <a:t>PDF</a:t>
            </a:r>
            <a:r>
              <a:rPr lang="en-US" sz="2800" dirty="0"/>
              <a:t> full text option to open the article.</a:t>
            </a:r>
          </a:p>
        </p:txBody>
      </p:sp>
      <p:pic>
        <p:nvPicPr>
          <p:cNvPr id="4" name="Content Placeholder 3"/>
          <p:cNvPicPr>
            <a:picLocks noGrp="1" noChangeAspect="1"/>
          </p:cNvPicPr>
          <p:nvPr>
            <p:ph idx="1"/>
          </p:nvPr>
        </p:nvPicPr>
        <p:blipFill>
          <a:blip r:embed="rId2"/>
          <a:stretch>
            <a:fillRect/>
          </a:stretch>
        </p:blipFill>
        <p:spPr>
          <a:xfrm>
            <a:off x="838200" y="2092325"/>
            <a:ext cx="10515600" cy="4351338"/>
          </a:xfrm>
          <a:prstGeom prst="rect">
            <a:avLst/>
          </a:prstGeom>
        </p:spPr>
      </p:pic>
    </p:spTree>
    <p:extLst>
      <p:ext uri="{BB962C8B-B14F-4D97-AF65-F5344CB8AC3E}">
        <p14:creationId xmlns:p14="http://schemas.microsoft.com/office/powerpoint/2010/main" val="275538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find citation information for an article in the appropriate format click the </a:t>
            </a:r>
            <a:r>
              <a:rPr lang="en-US" dirty="0">
                <a:solidFill>
                  <a:srgbClr val="FF0000"/>
                </a:solidFill>
              </a:rPr>
              <a:t>“Cite”</a:t>
            </a:r>
            <a:r>
              <a:rPr lang="en-US" dirty="0"/>
              <a:t> icon</a:t>
            </a:r>
          </a:p>
        </p:txBody>
      </p:sp>
      <p:pic>
        <p:nvPicPr>
          <p:cNvPr id="4" name="Content Placeholder 3"/>
          <p:cNvPicPr>
            <a:picLocks noGrp="1" noChangeAspect="1"/>
          </p:cNvPicPr>
          <p:nvPr>
            <p:ph idx="1"/>
          </p:nvPr>
        </p:nvPicPr>
        <p:blipFill>
          <a:blip r:embed="rId2"/>
          <a:stretch>
            <a:fillRect/>
          </a:stretch>
        </p:blipFill>
        <p:spPr>
          <a:xfrm>
            <a:off x="1986003" y="1825625"/>
            <a:ext cx="8219994" cy="4351338"/>
          </a:xfrm>
          <a:prstGeom prst="rect">
            <a:avLst/>
          </a:prstGeom>
        </p:spPr>
      </p:pic>
    </p:spTree>
    <p:extLst>
      <p:ext uri="{BB962C8B-B14F-4D97-AF65-F5344CB8AC3E}">
        <p14:creationId xmlns:p14="http://schemas.microsoft.com/office/powerpoint/2010/main" val="421211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Any Questions?</a:t>
            </a:r>
            <a:br>
              <a:rPr lang="en-US" dirty="0"/>
            </a:br>
            <a:r>
              <a:rPr lang="en-US" dirty="0"/>
              <a:t>Ask a library staff member!</a:t>
            </a:r>
          </a:p>
        </p:txBody>
      </p:sp>
      <p:pic>
        <p:nvPicPr>
          <p:cNvPr id="4" name="Picture 3">
            <a:extLst>
              <a:ext uri="{FF2B5EF4-FFF2-40B4-BE49-F238E27FC236}">
                <a16:creationId xmlns:a16="http://schemas.microsoft.com/office/drawing/2014/main" id="{1E3907CC-5050-4964-83F2-B08D4F987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991273"/>
            <a:ext cx="9410700" cy="4081822"/>
          </a:xfrm>
          <a:prstGeom prst="rect">
            <a:avLst/>
          </a:prstGeom>
        </p:spPr>
      </p:pic>
      <p:sp>
        <p:nvSpPr>
          <p:cNvPr id="5" name="Arrow: Left 4">
            <a:extLst>
              <a:ext uri="{FF2B5EF4-FFF2-40B4-BE49-F238E27FC236}">
                <a16:creationId xmlns:a16="http://schemas.microsoft.com/office/drawing/2014/main" id="{B260B399-D166-43F6-BED7-46CF77212E8D}"/>
              </a:ext>
            </a:extLst>
          </p:cNvPr>
          <p:cNvSpPr/>
          <p:nvPr/>
        </p:nvSpPr>
        <p:spPr>
          <a:xfrm>
            <a:off x="10071100" y="4140200"/>
            <a:ext cx="5715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739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Click on Library from Marian website:</a:t>
            </a:r>
            <a:br>
              <a:rPr lang="en-US" dirty="0"/>
            </a:br>
            <a:r>
              <a:rPr lang="en-US" dirty="0">
                <a:hlinkClick r:id="rId2"/>
              </a:rPr>
              <a:t>https://www.marianuniversity.edu/</a:t>
            </a:r>
            <a:endParaRPr lang="en-US" dirty="0"/>
          </a:p>
        </p:txBody>
      </p:sp>
      <p:pic>
        <p:nvPicPr>
          <p:cNvPr id="6" name="Picture 5"/>
          <p:cNvPicPr/>
          <p:nvPr/>
        </p:nvPicPr>
        <p:blipFill>
          <a:blip r:embed="rId3"/>
          <a:stretch>
            <a:fillRect/>
          </a:stretch>
        </p:blipFill>
        <p:spPr>
          <a:xfrm>
            <a:off x="1328727" y="1807855"/>
            <a:ext cx="7665720" cy="4865507"/>
          </a:xfrm>
          <a:prstGeom prst="rect">
            <a:avLst/>
          </a:prstGeom>
        </p:spPr>
      </p:pic>
      <p:sp>
        <p:nvSpPr>
          <p:cNvPr id="7" name="Oval 6"/>
          <p:cNvSpPr/>
          <p:nvPr/>
        </p:nvSpPr>
        <p:spPr>
          <a:xfrm>
            <a:off x="4387362" y="2628900"/>
            <a:ext cx="545123" cy="3253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1587" y="4888523"/>
            <a:ext cx="500659" cy="2813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4791808" y="2954215"/>
            <a:ext cx="369779" cy="17496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34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Scholarly/Peer-Reviewed Article vs. Popular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0700" y="2028825"/>
            <a:ext cx="8013699" cy="4351338"/>
          </a:xfrm>
        </p:spPr>
      </p:pic>
    </p:spTree>
    <p:extLst>
      <p:ext uri="{BB962C8B-B14F-4D97-AF65-F5344CB8AC3E}">
        <p14:creationId xmlns:p14="http://schemas.microsoft.com/office/powerpoint/2010/main" val="19593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77825"/>
            <a:ext cx="10515600" cy="1325563"/>
          </a:xfrm>
        </p:spPr>
        <p:txBody>
          <a:bodyPr>
            <a:normAutofit/>
          </a:bodyPr>
          <a:lstStyle/>
          <a:p>
            <a:r>
              <a:rPr lang="en-US" dirty="0"/>
              <a:t>From the Library Home Page click on the “Databases” link on the left hand menu</a:t>
            </a:r>
          </a:p>
        </p:txBody>
      </p:sp>
      <p:pic>
        <p:nvPicPr>
          <p:cNvPr id="4" name="Picture 3"/>
          <p:cNvPicPr>
            <a:picLocks noChangeAspect="1"/>
          </p:cNvPicPr>
          <p:nvPr/>
        </p:nvPicPr>
        <p:blipFill>
          <a:blip r:embed="rId2"/>
          <a:stretch>
            <a:fillRect/>
          </a:stretch>
        </p:blipFill>
        <p:spPr>
          <a:xfrm>
            <a:off x="1416603" y="1908405"/>
            <a:ext cx="8571394" cy="4821409"/>
          </a:xfrm>
          <a:prstGeom prst="rect">
            <a:avLst/>
          </a:prstGeom>
        </p:spPr>
      </p:pic>
      <p:sp>
        <p:nvSpPr>
          <p:cNvPr id="5" name="Oval 4"/>
          <p:cNvSpPr/>
          <p:nvPr/>
        </p:nvSpPr>
        <p:spPr>
          <a:xfrm>
            <a:off x="2901462" y="5161085"/>
            <a:ext cx="1195753" cy="1934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Recommended databases to search for Psychology research articles are: CINAHL Ultimate, </a:t>
            </a:r>
            <a:r>
              <a:rPr lang="en-US" sz="2800" dirty="0" err="1"/>
              <a:t>PsycARTICLES</a:t>
            </a:r>
            <a:r>
              <a:rPr lang="en-US" sz="2800" dirty="0"/>
              <a:t>, </a:t>
            </a:r>
            <a:r>
              <a:rPr lang="en-US" sz="2800" dirty="0" err="1"/>
              <a:t>PsycInfo</a:t>
            </a:r>
            <a:r>
              <a:rPr lang="en-US" sz="2800" dirty="0"/>
              <a:t>, SAGE Premier, and Academic Search Premier, and </a:t>
            </a:r>
            <a:r>
              <a:rPr lang="en-US" sz="2800" dirty="0" err="1"/>
              <a:t>Psychiartry</a:t>
            </a:r>
            <a:r>
              <a:rPr lang="en-US" sz="2800" dirty="0"/>
              <a:t> Online (which has the DSM </a:t>
            </a:r>
            <a:r>
              <a:rPr lang="en-US" sz="2800" dirty="0" err="1"/>
              <a:t>ebook</a:t>
            </a:r>
            <a:r>
              <a:rPr lang="en-US" sz="2800" dirty="0"/>
              <a:t>). </a:t>
            </a:r>
          </a:p>
        </p:txBody>
      </p:sp>
      <p:pic>
        <p:nvPicPr>
          <p:cNvPr id="6" name="Picture 5">
            <a:extLst>
              <a:ext uri="{FF2B5EF4-FFF2-40B4-BE49-F238E27FC236}">
                <a16:creationId xmlns:a16="http://schemas.microsoft.com/office/drawing/2014/main" id="{8FD67143-FFE7-4ACA-B033-506561476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37" y="1690688"/>
            <a:ext cx="5171842" cy="4013200"/>
          </a:xfrm>
          <a:prstGeom prst="rect">
            <a:avLst/>
          </a:prstGeom>
        </p:spPr>
      </p:pic>
      <p:sp>
        <p:nvSpPr>
          <p:cNvPr id="7" name="Arrow: Left 6">
            <a:extLst>
              <a:ext uri="{FF2B5EF4-FFF2-40B4-BE49-F238E27FC236}">
                <a16:creationId xmlns:a16="http://schemas.microsoft.com/office/drawing/2014/main" id="{52FE18E1-06EA-4EA2-93B9-A5AD15FEEB4F}"/>
              </a:ext>
            </a:extLst>
          </p:cNvPr>
          <p:cNvSpPr/>
          <p:nvPr/>
        </p:nvSpPr>
        <p:spPr>
          <a:xfrm>
            <a:off x="1257300" y="3759200"/>
            <a:ext cx="317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61109B0A-6EDC-4D12-A898-8A5755327889}"/>
              </a:ext>
            </a:extLst>
          </p:cNvPr>
          <p:cNvSpPr/>
          <p:nvPr/>
        </p:nvSpPr>
        <p:spPr>
          <a:xfrm>
            <a:off x="1568450" y="2119312"/>
            <a:ext cx="317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758D05B8-58BE-4363-B727-E17C2DEA516A}"/>
              </a:ext>
            </a:extLst>
          </p:cNvPr>
          <p:cNvSpPr/>
          <p:nvPr/>
        </p:nvSpPr>
        <p:spPr>
          <a:xfrm>
            <a:off x="4483100" y="5551488"/>
            <a:ext cx="3175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F92A95F-5DFA-4C27-9F6A-9CCE901A9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7830" y="2093912"/>
            <a:ext cx="6511033" cy="2568344"/>
          </a:xfrm>
          <a:prstGeom prst="rect">
            <a:avLst/>
          </a:prstGeom>
        </p:spPr>
      </p:pic>
      <p:sp>
        <p:nvSpPr>
          <p:cNvPr id="14" name="Arrow: Left 13">
            <a:extLst>
              <a:ext uri="{FF2B5EF4-FFF2-40B4-BE49-F238E27FC236}">
                <a16:creationId xmlns:a16="http://schemas.microsoft.com/office/drawing/2014/main" id="{89071A17-F030-4CCF-8885-41FA0BC83585}"/>
              </a:ext>
            </a:extLst>
          </p:cNvPr>
          <p:cNvSpPr/>
          <p:nvPr/>
        </p:nvSpPr>
        <p:spPr>
          <a:xfrm>
            <a:off x="10934700" y="2755900"/>
            <a:ext cx="317500" cy="127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24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02048"/>
            <a:ext cx="10515600" cy="1325563"/>
          </a:xfrm>
        </p:spPr>
        <p:txBody>
          <a:bodyPr>
            <a:normAutofit fontScale="90000"/>
          </a:bodyPr>
          <a:lstStyle/>
          <a:p>
            <a:r>
              <a:rPr lang="en-US" sz="3200" dirty="0"/>
              <a:t>If you are accessing the databases from off-campus, you will be asked to login by clicking on the “Marian University Email” button.  You must enter your full Marian Email and password”</a:t>
            </a:r>
          </a:p>
        </p:txBody>
      </p:sp>
      <p:pic>
        <p:nvPicPr>
          <p:cNvPr id="1026" name="Picture 2" descr="https://www.marianuniversity.edu/wp-content/uploads/2021/07/mylibrary-login1-2.png">
            <a:extLst>
              <a:ext uri="{FF2B5EF4-FFF2-40B4-BE49-F238E27FC236}">
                <a16:creationId xmlns:a16="http://schemas.microsoft.com/office/drawing/2014/main" id="{C43DE656-9D91-44A5-8E8C-FABF1CF3F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0344" y="1803895"/>
            <a:ext cx="4428183" cy="1744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marianuniversity.edu/wp-content/uploads/2021/07/mylibrary-login2-3.png">
            <a:extLst>
              <a:ext uri="{FF2B5EF4-FFF2-40B4-BE49-F238E27FC236}">
                <a16:creationId xmlns:a16="http://schemas.microsoft.com/office/drawing/2014/main" id="{3032BC5F-1144-49F3-B5AE-E2B75D4D44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636" y="3661750"/>
            <a:ext cx="4265598" cy="28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76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CB83-8F85-448F-969E-EF5F72111C50}"/>
              </a:ext>
            </a:extLst>
          </p:cNvPr>
          <p:cNvSpPr>
            <a:spLocks noGrp="1"/>
          </p:cNvSpPr>
          <p:nvPr>
            <p:ph type="title"/>
          </p:nvPr>
        </p:nvSpPr>
        <p:spPr/>
        <p:txBody>
          <a:bodyPr anchor="t">
            <a:noAutofit/>
          </a:bodyPr>
          <a:lstStyle/>
          <a:p>
            <a:r>
              <a:rPr lang="en-US" sz="2400" dirty="0"/>
              <a:t>Searching CINAHL Ultimate, Health Source Nursing/Academic, </a:t>
            </a:r>
            <a:r>
              <a:rPr lang="en-US" sz="2400" dirty="0" err="1"/>
              <a:t>PscyInfo</a:t>
            </a:r>
            <a:r>
              <a:rPr lang="en-US" sz="2400" dirty="0"/>
              <a:t>, </a:t>
            </a:r>
            <a:r>
              <a:rPr lang="en-US" sz="2400" dirty="0" err="1"/>
              <a:t>PsycArticles</a:t>
            </a:r>
            <a:r>
              <a:rPr lang="en-US" sz="2400" dirty="0"/>
              <a:t>, and Academic Search Premier</a:t>
            </a:r>
            <a:br>
              <a:rPr lang="en-US" sz="2400" dirty="0"/>
            </a:br>
            <a:br>
              <a:rPr lang="en-US" sz="2400" dirty="0"/>
            </a:br>
            <a:r>
              <a:rPr lang="en-US" sz="2400" dirty="0"/>
              <a:t>These resources are part of the Library’s </a:t>
            </a:r>
            <a:r>
              <a:rPr lang="en-US" sz="2400" dirty="0" err="1"/>
              <a:t>Ebscohost</a:t>
            </a:r>
            <a:r>
              <a:rPr lang="en-US" sz="2400" dirty="0"/>
              <a:t> platform.  This means they can be searched in combination with each other.  To do this under “Searching” click on the name listed to bring up a list of </a:t>
            </a:r>
            <a:r>
              <a:rPr lang="en-US" sz="2400" dirty="0" err="1"/>
              <a:t>Ebsco</a:t>
            </a:r>
            <a:r>
              <a:rPr lang="en-US" sz="2400" dirty="0"/>
              <a:t> databases, choose the one(s) you want to search, and then click “Select”</a:t>
            </a:r>
          </a:p>
        </p:txBody>
      </p:sp>
      <p:pic>
        <p:nvPicPr>
          <p:cNvPr id="4" name="Picture 3">
            <a:extLst>
              <a:ext uri="{FF2B5EF4-FFF2-40B4-BE49-F238E27FC236}">
                <a16:creationId xmlns:a16="http://schemas.microsoft.com/office/drawing/2014/main" id="{6BF9CEFB-3612-4995-898D-73DCEDE94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124" y="2585059"/>
            <a:ext cx="3879736" cy="3907816"/>
          </a:xfrm>
          <a:prstGeom prst="rect">
            <a:avLst/>
          </a:prstGeom>
        </p:spPr>
      </p:pic>
      <p:pic>
        <p:nvPicPr>
          <p:cNvPr id="6" name="Picture 5">
            <a:extLst>
              <a:ext uri="{FF2B5EF4-FFF2-40B4-BE49-F238E27FC236}">
                <a16:creationId xmlns:a16="http://schemas.microsoft.com/office/drawing/2014/main" id="{E9C9DD62-9FB8-4BAE-8E0D-0538BF300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 y="2946202"/>
            <a:ext cx="5537201" cy="2908497"/>
          </a:xfrm>
          <a:prstGeom prst="rect">
            <a:avLst/>
          </a:prstGeom>
        </p:spPr>
      </p:pic>
      <p:sp>
        <p:nvSpPr>
          <p:cNvPr id="7" name="Arrow: Left 6">
            <a:extLst>
              <a:ext uri="{FF2B5EF4-FFF2-40B4-BE49-F238E27FC236}">
                <a16:creationId xmlns:a16="http://schemas.microsoft.com/office/drawing/2014/main" id="{2BB11DF8-273E-4A90-92A2-204C93C4DE95}"/>
              </a:ext>
            </a:extLst>
          </p:cNvPr>
          <p:cNvSpPr/>
          <p:nvPr/>
        </p:nvSpPr>
        <p:spPr>
          <a:xfrm>
            <a:off x="1447800" y="3644900"/>
            <a:ext cx="533400" cy="330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59FF320C-18F3-4CEB-8793-A5637626375A}"/>
              </a:ext>
            </a:extLst>
          </p:cNvPr>
          <p:cNvSpPr/>
          <p:nvPr/>
        </p:nvSpPr>
        <p:spPr>
          <a:xfrm>
            <a:off x="7175500" y="3289300"/>
            <a:ext cx="2921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86CBC193-61E8-444B-8EB6-00BAEE4B2257}"/>
              </a:ext>
            </a:extLst>
          </p:cNvPr>
          <p:cNvSpPr/>
          <p:nvPr/>
        </p:nvSpPr>
        <p:spPr>
          <a:xfrm>
            <a:off x="8737600" y="3644900"/>
            <a:ext cx="4064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149F98F4-7E2E-411D-B2A7-57F7A15FD600}"/>
              </a:ext>
            </a:extLst>
          </p:cNvPr>
          <p:cNvSpPr/>
          <p:nvPr/>
        </p:nvSpPr>
        <p:spPr>
          <a:xfrm>
            <a:off x="7029450" y="4330600"/>
            <a:ext cx="292100" cy="139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81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342901"/>
            <a:ext cx="10515600" cy="1092200"/>
          </a:xfrm>
        </p:spPr>
        <p:txBody>
          <a:bodyPr>
            <a:normAutofit fontScale="90000"/>
          </a:bodyPr>
          <a:lstStyle/>
          <a:p>
            <a:r>
              <a:rPr lang="en-US" sz="3200" dirty="0"/>
              <a:t>Enter keywords into the search boxes and select “All Text” for each box terms are entered into</a:t>
            </a:r>
            <a:br>
              <a:rPr lang="en-US" dirty="0"/>
            </a:br>
            <a:endParaRPr lang="en-US" dirty="0"/>
          </a:p>
        </p:txBody>
      </p:sp>
      <p:sp>
        <p:nvSpPr>
          <p:cNvPr id="5" name="Arrow: Left 4">
            <a:extLst>
              <a:ext uri="{FF2B5EF4-FFF2-40B4-BE49-F238E27FC236}">
                <a16:creationId xmlns:a16="http://schemas.microsoft.com/office/drawing/2014/main" id="{715D6C7D-9171-489A-B12A-426FA6E7A950}"/>
              </a:ext>
            </a:extLst>
          </p:cNvPr>
          <p:cNvSpPr/>
          <p:nvPr/>
        </p:nvSpPr>
        <p:spPr>
          <a:xfrm>
            <a:off x="11620500" y="2997200"/>
            <a:ext cx="1181100" cy="431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306A687-1047-4A40-B30E-B99FA9492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33" y="1742839"/>
            <a:ext cx="11698333" cy="3372321"/>
          </a:xfrm>
          <a:prstGeom prst="rect">
            <a:avLst/>
          </a:prstGeom>
        </p:spPr>
      </p:pic>
      <p:sp>
        <p:nvSpPr>
          <p:cNvPr id="7" name="Arrow: Left 6">
            <a:extLst>
              <a:ext uri="{FF2B5EF4-FFF2-40B4-BE49-F238E27FC236}">
                <a16:creationId xmlns:a16="http://schemas.microsoft.com/office/drawing/2014/main" id="{F0BC4B96-31AC-4487-ACDA-856A0E85BF80}"/>
              </a:ext>
            </a:extLst>
          </p:cNvPr>
          <p:cNvSpPr/>
          <p:nvPr/>
        </p:nvSpPr>
        <p:spPr>
          <a:xfrm>
            <a:off x="11620500" y="2755900"/>
            <a:ext cx="571500" cy="2413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15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3A5A-0650-4235-8D01-820B9BF49EE7}"/>
              </a:ext>
            </a:extLst>
          </p:cNvPr>
          <p:cNvSpPr>
            <a:spLocks noGrp="1"/>
          </p:cNvSpPr>
          <p:nvPr>
            <p:ph type="title"/>
          </p:nvPr>
        </p:nvSpPr>
        <p:spPr/>
        <p:txBody>
          <a:bodyPr>
            <a:normAutofit/>
          </a:bodyPr>
          <a:lstStyle/>
          <a:p>
            <a:r>
              <a:rPr lang="en-US" sz="2400" dirty="0"/>
              <a:t>Add Filters to your search: For example “Peer Reviewed” will limit to only academic research journals.  Add age groups, population types, document types and more to focus your search results.  These will vary </a:t>
            </a:r>
            <a:r>
              <a:rPr lang="en-US" sz="2400"/>
              <a:t>by database.</a:t>
            </a:r>
            <a:endParaRPr lang="en-US" sz="2400" dirty="0"/>
          </a:p>
        </p:txBody>
      </p:sp>
      <p:pic>
        <p:nvPicPr>
          <p:cNvPr id="5" name="Picture 4">
            <a:extLst>
              <a:ext uri="{FF2B5EF4-FFF2-40B4-BE49-F238E27FC236}">
                <a16:creationId xmlns:a16="http://schemas.microsoft.com/office/drawing/2014/main" id="{DB11BC66-A46B-412D-B3E9-A8969F8B57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499" y="1996260"/>
            <a:ext cx="3657601" cy="4081022"/>
          </a:xfrm>
          <a:prstGeom prst="rect">
            <a:avLst/>
          </a:prstGeom>
        </p:spPr>
      </p:pic>
      <p:sp>
        <p:nvSpPr>
          <p:cNvPr id="6" name="Arrow: Left 5">
            <a:extLst>
              <a:ext uri="{FF2B5EF4-FFF2-40B4-BE49-F238E27FC236}">
                <a16:creationId xmlns:a16="http://schemas.microsoft.com/office/drawing/2014/main" id="{E074A96F-730E-4676-84D6-76822BBF38BB}"/>
              </a:ext>
            </a:extLst>
          </p:cNvPr>
          <p:cNvSpPr/>
          <p:nvPr/>
        </p:nvSpPr>
        <p:spPr>
          <a:xfrm>
            <a:off x="1409700" y="2705100"/>
            <a:ext cx="431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D9FDCFF3-462C-4B87-B55C-0FC10549A038}"/>
              </a:ext>
            </a:extLst>
          </p:cNvPr>
          <p:cNvSpPr/>
          <p:nvPr/>
        </p:nvSpPr>
        <p:spPr>
          <a:xfrm>
            <a:off x="1562100" y="3479801"/>
            <a:ext cx="4318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956A7D8-E357-497D-B192-BFCC9BC16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1" y="1631135"/>
            <a:ext cx="4229646" cy="4861740"/>
          </a:xfrm>
          <a:prstGeom prst="rect">
            <a:avLst/>
          </a:prstGeom>
        </p:spPr>
      </p:pic>
    </p:spTree>
    <p:extLst>
      <p:ext uri="{BB962C8B-B14F-4D97-AF65-F5344CB8AC3E}">
        <p14:creationId xmlns:p14="http://schemas.microsoft.com/office/powerpoint/2010/main" val="3787729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596</Words>
  <Application>Microsoft Office PowerPoint</Application>
  <PresentationFormat>Widescreen</PresentationFormat>
  <Paragraphs>21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Nursing Databases:  Research Articles</vt:lpstr>
      <vt:lpstr>Click on Library from Marian website: https://www.marianuniversity.edu/</vt:lpstr>
      <vt:lpstr>Scholarly/Peer-Reviewed Article vs. Popular Sources</vt:lpstr>
      <vt:lpstr>From the Library Home Page click on the “Databases” link on the left hand menu</vt:lpstr>
      <vt:lpstr>Recommended databases to search for Psychology research articles are: CINAHL Ultimate, PsycARTICLES, PsycInfo, SAGE Premier, and Academic Search Premier, and Psychiartry Online (which has the DSM ebook). </vt:lpstr>
      <vt:lpstr>If you are accessing the databases from off-campus, you will be asked to login by clicking on the “Marian University Email” button.  You must enter your full Marian Email and password”</vt:lpstr>
      <vt:lpstr>Searching CINAHL Ultimate, Health Source Nursing/Academic, PscyInfo, PsycArticles, and Academic Search Premier  These resources are part of the Library’s Ebscohost platform.  This means they can be searched in combination with each other.  To do this under “Searching” click on the name listed to bring up a list of Ebsco databases, choose the one(s) you want to search, and then click “Select”</vt:lpstr>
      <vt:lpstr>Enter keywords into the search boxes and select “All Text” for each box terms are entered into </vt:lpstr>
      <vt:lpstr>Add Filters to your search: For example “Peer Reviewed” will limit to only academic research journals.  Add age groups, population types, document types and more to focus your search results.  These will vary by database.</vt:lpstr>
      <vt:lpstr>When reviewing your result lists, you should read an article's abstract (summary) to determine its use. You can also generate keywords for your article searches using the subject headings or keywords listed in the citation.</vt:lpstr>
      <vt:lpstr>You will have three types of article access options in Ebscohost resources.  Click the “Access Options” drop-down menu to see what is available for each article.  They are PDF, Online Full Text, or a link to an outside open-access source.  If you see “Request this item through Interlibrary Loan” the library can request the article from another institution at no cost to the student.</vt:lpstr>
      <vt:lpstr>Articles can be printed, downloaded, and shared.  On the top right of a full text article you will see a tool bar for these features.</vt:lpstr>
      <vt:lpstr>Articles can be shared via a permanent link or email.  If a professor requests a link to an article posted on MO2 use the “Create Link” option.  Citations is various formats can be created for each article by using the “quote” marks on top right menu bar.</vt:lpstr>
      <vt:lpstr>Searching SAGE Premier:  Enter Keywords into search boxes; use Boolean Operators And, Or, Not to refine your search</vt:lpstr>
      <vt:lpstr>Results with be in at the top (2927).  Use the Limiters on the left to narrow your search.  The open lock means Marian has the article full text; the closed lock means the article is not full text and may need to be Interlibrary Loaned.  Click on either the HTML or PDF full text option to open the article.</vt:lpstr>
      <vt:lpstr>To find citation information for an article in the appropriate format click the “Cite” icon</vt:lpstr>
      <vt:lpstr>Any Questions? Ask a library staff member!</vt:lpstr>
    </vt:vector>
  </TitlesOfParts>
  <Company>Marian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Research</dc:title>
  <dc:creator>Thibodeau, Sarah R</dc:creator>
  <cp:lastModifiedBy>Thibodeau, Sarah R</cp:lastModifiedBy>
  <cp:revision>33</cp:revision>
  <dcterms:created xsi:type="dcterms:W3CDTF">2018-10-05T15:12:39Z</dcterms:created>
  <dcterms:modified xsi:type="dcterms:W3CDTF">2025-01-29T15:16:36Z</dcterms:modified>
</cp:coreProperties>
</file>