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61" r:id="rId7"/>
    <p:sldId id="262" r:id="rId8"/>
    <p:sldId id="263" r:id="rId9"/>
    <p:sldId id="264" r:id="rId10"/>
    <p:sldId id="270" r:id="rId11"/>
    <p:sldId id="271" r:id="rId12"/>
    <p:sldId id="272" r:id="rId13"/>
    <p:sldId id="276" r:id="rId14"/>
    <p:sldId id="277" r:id="rId15"/>
    <p:sldId id="278" r:id="rId16"/>
    <p:sldId id="279" r:id="rId17"/>
    <p:sldId id="280" r:id="rId18"/>
    <p:sldId id="281" r:id="rId19"/>
    <p:sldId id="282" r:id="rId20"/>
    <p:sldId id="273" r:id="rId21"/>
    <p:sldId id="274" r:id="rId22"/>
    <p:sldId id="275"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7/11/2025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a:t>Criminal Justice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1026" name="Picture 2" descr="Criminal Justice Logo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9400"/>
            <a:ext cx="28575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91AD01-6AD0-43F2-AB84-30F0AA979C86}"/>
              </a:ext>
            </a:extLst>
          </p:cNvPr>
          <p:cNvSpPr>
            <a:spLocks noGrp="1"/>
          </p:cNvSpPr>
          <p:nvPr>
            <p:ph type="title"/>
          </p:nvPr>
        </p:nvSpPr>
        <p:spPr/>
        <p:txBody>
          <a:bodyPr>
            <a:normAutofit/>
          </a:bodyPr>
          <a:lstStyle/>
          <a:p>
            <a:r>
              <a:rPr lang="en-US" sz="2400" dirty="0"/>
              <a:t>When reviewing your result lists, you should read an article's abstract (summary) to determine its use. You can also generate keywords for your article searches using the subject headings or keywords listed in the citation.</a:t>
            </a:r>
          </a:p>
        </p:txBody>
      </p:sp>
      <p:pic>
        <p:nvPicPr>
          <p:cNvPr id="6" name="Picture 5">
            <a:extLst>
              <a:ext uri="{FF2B5EF4-FFF2-40B4-BE49-F238E27FC236}">
                <a16:creationId xmlns:a16="http://schemas.microsoft.com/office/drawing/2014/main" id="{FE66EA12-90DA-4765-A80C-761D050E3078}"/>
              </a:ext>
            </a:extLst>
          </p:cNvPr>
          <p:cNvPicPr>
            <a:picLocks noChangeAspect="1"/>
          </p:cNvPicPr>
          <p:nvPr/>
        </p:nvPicPr>
        <p:blipFill>
          <a:blip r:embed="rId2"/>
          <a:stretch>
            <a:fillRect/>
          </a:stretch>
        </p:blipFill>
        <p:spPr>
          <a:xfrm>
            <a:off x="214312" y="1881187"/>
            <a:ext cx="11763375" cy="3095625"/>
          </a:xfrm>
          <a:prstGeom prst="rect">
            <a:avLst/>
          </a:prstGeom>
        </p:spPr>
      </p:pic>
      <p:sp>
        <p:nvSpPr>
          <p:cNvPr id="7" name="Arrow: Left 6">
            <a:extLst>
              <a:ext uri="{FF2B5EF4-FFF2-40B4-BE49-F238E27FC236}">
                <a16:creationId xmlns:a16="http://schemas.microsoft.com/office/drawing/2014/main" id="{6593F118-1913-4E13-BD7A-4BB7F03B4B09}"/>
              </a:ext>
            </a:extLst>
          </p:cNvPr>
          <p:cNvSpPr/>
          <p:nvPr/>
        </p:nvSpPr>
        <p:spPr>
          <a:xfrm>
            <a:off x="10934700" y="3429000"/>
            <a:ext cx="609600" cy="355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D43FC86-114E-498B-8F6D-6E04D9909052}"/>
              </a:ext>
            </a:extLst>
          </p:cNvPr>
          <p:cNvSpPr/>
          <p:nvPr/>
        </p:nvSpPr>
        <p:spPr>
          <a:xfrm>
            <a:off x="1625600" y="3784600"/>
            <a:ext cx="609600"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7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You will have three types of article access options in </a:t>
            </a:r>
            <a:r>
              <a:rPr lang="en-US" sz="2800" dirty="0" err="1"/>
              <a:t>Ebscohost</a:t>
            </a:r>
            <a:r>
              <a:rPr lang="en-US" sz="2800" dirty="0"/>
              <a:t> resources.  Click the “Access Options” drop-down menu to see what is available for each article.  They are PDF, Online Full Text, or a link to an outside open access source.  If you see “Request this item through Interlibrary Loan” the library can request the article from another institution at no cost to student.</a:t>
            </a:r>
          </a:p>
        </p:txBody>
      </p:sp>
      <p:pic>
        <p:nvPicPr>
          <p:cNvPr id="3" name="Picture 2">
            <a:extLst>
              <a:ext uri="{FF2B5EF4-FFF2-40B4-BE49-F238E27FC236}">
                <a16:creationId xmlns:a16="http://schemas.microsoft.com/office/drawing/2014/main" id="{DE01736E-66EA-4D95-9908-A7D011D26E30}"/>
              </a:ext>
            </a:extLst>
          </p:cNvPr>
          <p:cNvPicPr>
            <a:picLocks noChangeAspect="1"/>
          </p:cNvPicPr>
          <p:nvPr/>
        </p:nvPicPr>
        <p:blipFill>
          <a:blip r:embed="rId2"/>
          <a:stretch>
            <a:fillRect/>
          </a:stretch>
        </p:blipFill>
        <p:spPr>
          <a:xfrm>
            <a:off x="1663700" y="2032794"/>
            <a:ext cx="8216900" cy="4622006"/>
          </a:xfrm>
          <a:prstGeom prst="rect">
            <a:avLst/>
          </a:prstGeom>
        </p:spPr>
      </p:pic>
    </p:spTree>
    <p:extLst>
      <p:ext uri="{BB962C8B-B14F-4D97-AF65-F5344CB8AC3E}">
        <p14:creationId xmlns:p14="http://schemas.microsoft.com/office/powerpoint/2010/main" val="316229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Articles can be printed, downloaded, and shared.  On the top right of a full-text article, you will see a toolbar for these features.  You can use the headphone icon to have the article read to you.</a:t>
            </a:r>
          </a:p>
        </p:txBody>
      </p:sp>
      <p:pic>
        <p:nvPicPr>
          <p:cNvPr id="6" name="Picture 5">
            <a:extLst>
              <a:ext uri="{FF2B5EF4-FFF2-40B4-BE49-F238E27FC236}">
                <a16:creationId xmlns:a16="http://schemas.microsoft.com/office/drawing/2014/main" id="{DBC0DC01-2E81-45AD-A851-E7BD9DBA0CB2}"/>
              </a:ext>
            </a:extLst>
          </p:cNvPr>
          <p:cNvPicPr>
            <a:picLocks noChangeAspect="1"/>
          </p:cNvPicPr>
          <p:nvPr/>
        </p:nvPicPr>
        <p:blipFill>
          <a:blip r:embed="rId2"/>
          <a:stretch>
            <a:fillRect/>
          </a:stretch>
        </p:blipFill>
        <p:spPr>
          <a:xfrm>
            <a:off x="1752600" y="1690688"/>
            <a:ext cx="8140700" cy="4579144"/>
          </a:xfrm>
          <a:prstGeom prst="rect">
            <a:avLst/>
          </a:prstGeom>
        </p:spPr>
      </p:pic>
      <p:sp>
        <p:nvSpPr>
          <p:cNvPr id="7" name="Oval 6">
            <a:extLst>
              <a:ext uri="{FF2B5EF4-FFF2-40B4-BE49-F238E27FC236}">
                <a16:creationId xmlns:a16="http://schemas.microsoft.com/office/drawing/2014/main" id="{A7A6649E-EC4F-4984-AEF6-5F5AE6ABEA38}"/>
              </a:ext>
            </a:extLst>
          </p:cNvPr>
          <p:cNvSpPr/>
          <p:nvPr/>
        </p:nvSpPr>
        <p:spPr>
          <a:xfrm>
            <a:off x="7988300" y="2159000"/>
            <a:ext cx="1790700" cy="27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16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0000"/>
                </a:solidFill>
              </a:rPr>
              <a:t>Nexis</a:t>
            </a:r>
            <a:r>
              <a:rPr lang="en-US" dirty="0">
                <a:solidFill>
                  <a:srgbClr val="FF0000"/>
                </a:solidFill>
              </a:rPr>
              <a:t> </a:t>
            </a:r>
            <a:r>
              <a:rPr lang="en-US" dirty="0" err="1">
                <a:solidFill>
                  <a:srgbClr val="FF0000"/>
                </a:solidFill>
              </a:rPr>
              <a:t>Uni</a:t>
            </a:r>
            <a:r>
              <a:rPr lang="en-US" dirty="0">
                <a:solidFill>
                  <a:srgbClr val="FF0000"/>
                </a:solidFill>
              </a:rPr>
              <a:t> includes:</a:t>
            </a:r>
          </a:p>
        </p:txBody>
      </p:sp>
      <p:sp>
        <p:nvSpPr>
          <p:cNvPr id="3" name="Content Placeholder 2"/>
          <p:cNvSpPr>
            <a:spLocks noGrp="1"/>
          </p:cNvSpPr>
          <p:nvPr>
            <p:ph idx="1"/>
          </p:nvPr>
        </p:nvSpPr>
        <p:spPr/>
        <p:txBody>
          <a:bodyPr/>
          <a:lstStyle/>
          <a:p>
            <a:r>
              <a:rPr lang="en-US" dirty="0"/>
              <a:t>Corporate information such as corporate officers and executives, financial data, SEC filings, and analyst reports</a:t>
            </a:r>
          </a:p>
          <a:p>
            <a:r>
              <a:rPr lang="en-US" dirty="0"/>
              <a:t>Legal cases</a:t>
            </a:r>
          </a:p>
          <a:p>
            <a:r>
              <a:rPr lang="en-US" dirty="0"/>
              <a:t>Scholarly and trade business articles, and business news</a:t>
            </a:r>
          </a:p>
          <a:p>
            <a:r>
              <a:rPr lang="en-US" dirty="0"/>
              <a:t>Legal reviews</a:t>
            </a:r>
          </a:p>
          <a:p>
            <a:r>
              <a:rPr lang="en-US" dirty="0"/>
              <a:t>Administrative regulations</a:t>
            </a:r>
          </a:p>
          <a:p>
            <a:r>
              <a:rPr lang="en-US" dirty="0"/>
              <a:t>Legislation</a:t>
            </a:r>
          </a:p>
          <a:p>
            <a:pPr marL="0" indent="0">
              <a:buNone/>
            </a:pPr>
            <a:endParaRPr lang="en-US" dirty="0"/>
          </a:p>
        </p:txBody>
      </p:sp>
    </p:spTree>
    <p:extLst>
      <p:ext uri="{BB962C8B-B14F-4D97-AF65-F5344CB8AC3E}">
        <p14:creationId xmlns:p14="http://schemas.microsoft.com/office/powerpoint/2010/main" val="339142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Nexis </a:t>
            </a:r>
            <a:r>
              <a:rPr lang="en-US" dirty="0" err="1"/>
              <a:t>Uni</a:t>
            </a:r>
            <a:r>
              <a:rPr lang="en-US" dirty="0"/>
              <a:t> </a:t>
            </a:r>
            <a:r>
              <a:rPr lang="en-US" dirty="0">
                <a:solidFill>
                  <a:srgbClr val="FF0000"/>
                </a:solidFill>
              </a:rPr>
              <a:t>Help</a:t>
            </a:r>
            <a:r>
              <a:rPr lang="en-US" dirty="0"/>
              <a:t> and </a:t>
            </a:r>
            <a:r>
              <a:rPr lang="en-US" dirty="0">
                <a:solidFill>
                  <a:srgbClr val="FF0000"/>
                </a:solidFill>
              </a:rPr>
              <a:t>Tips</a:t>
            </a:r>
            <a:r>
              <a:rPr lang="en-US" dirty="0"/>
              <a:t>. </a:t>
            </a:r>
            <a:r>
              <a:rPr lang="en-US" dirty="0">
                <a:solidFill>
                  <a:srgbClr val="0070C0"/>
                </a:solidFill>
              </a:rPr>
              <a:t>Advanced search </a:t>
            </a:r>
            <a:r>
              <a:rPr lang="en-US" dirty="0"/>
              <a:t>also may be easier: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6601"/>
            <a:ext cx="11054979" cy="4851400"/>
          </a:xfrm>
        </p:spPr>
      </p:pic>
    </p:spTree>
    <p:extLst>
      <p:ext uri="{BB962C8B-B14F-4D97-AF65-F5344CB8AC3E}">
        <p14:creationId xmlns:p14="http://schemas.microsoft.com/office/powerpoint/2010/main" val="3253940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Search. Click </a:t>
            </a:r>
            <a:r>
              <a:rPr lang="en-US" dirty="0">
                <a:solidFill>
                  <a:schemeClr val="accent6"/>
                </a:solidFill>
              </a:rPr>
              <a:t>Add</a:t>
            </a:r>
            <a:r>
              <a:rPr lang="en-US" dirty="0"/>
              <a:t> to create search. Use </a:t>
            </a:r>
            <a:r>
              <a:rPr lang="en-US" dirty="0">
                <a:solidFill>
                  <a:srgbClr val="0070C0"/>
                </a:solidFill>
              </a:rPr>
              <a:t>!</a:t>
            </a:r>
            <a:r>
              <a:rPr lang="en-US" dirty="0">
                <a:solidFill>
                  <a:srgbClr val="002060"/>
                </a:solidFill>
              </a:rPr>
              <a:t> </a:t>
            </a:r>
            <a:r>
              <a:rPr lang="en-US" dirty="0"/>
              <a:t>or </a:t>
            </a:r>
            <a:r>
              <a:rPr lang="en-US" dirty="0">
                <a:solidFill>
                  <a:schemeClr val="accent5"/>
                </a:solidFill>
              </a:rPr>
              <a:t>*</a:t>
            </a:r>
            <a:r>
              <a:rPr lang="en-US" dirty="0"/>
              <a:t> to find words beginning with those letters. Scroll down to click “Search”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115" y="1825625"/>
            <a:ext cx="10459770" cy="4351338"/>
          </a:xfrm>
        </p:spPr>
      </p:pic>
    </p:spTree>
    <p:extLst>
      <p:ext uri="{BB962C8B-B14F-4D97-AF65-F5344CB8AC3E}">
        <p14:creationId xmlns:p14="http://schemas.microsoft.com/office/powerpoint/2010/main" val="234714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a:solidFill>
                  <a:srgbClr val="FF0000"/>
                </a:solidFill>
              </a:rPr>
              <a:t>original search </a:t>
            </a:r>
            <a:r>
              <a:rPr lang="en-US" dirty="0"/>
              <a:t>can be narrowed </a:t>
            </a:r>
            <a:r>
              <a:rPr lang="en-US" dirty="0">
                <a:solidFill>
                  <a:srgbClr val="7030A0"/>
                </a:solidFill>
              </a:rPr>
              <a:t>by adding additional terms</a:t>
            </a:r>
            <a:r>
              <a:rPr lang="en-US" dirty="0"/>
              <a:t>, by </a:t>
            </a:r>
            <a:r>
              <a:rPr lang="en-US" dirty="0">
                <a:solidFill>
                  <a:schemeClr val="accent6"/>
                </a:solidFill>
              </a:rPr>
              <a:t>document type</a:t>
            </a:r>
            <a:r>
              <a:rPr lang="en-US" dirty="0"/>
              <a:t>, subject, topic, time period…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648" y="1825624"/>
            <a:ext cx="7848730" cy="4867275"/>
          </a:xfrm>
        </p:spPr>
      </p:pic>
    </p:spTree>
    <p:extLst>
      <p:ext uri="{BB962C8B-B14F-4D97-AF65-F5344CB8AC3E}">
        <p14:creationId xmlns:p14="http://schemas.microsoft.com/office/powerpoint/2010/main" val="87326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Save individual results</a:t>
            </a:r>
            <a:r>
              <a:rPr lang="en-US" dirty="0"/>
              <a:t>, </a:t>
            </a:r>
            <a:r>
              <a:rPr lang="en-US" dirty="0">
                <a:solidFill>
                  <a:srgbClr val="FF0000"/>
                </a:solidFill>
              </a:rPr>
              <a:t>print</a:t>
            </a:r>
            <a:r>
              <a:rPr lang="en-US" dirty="0"/>
              <a:t>, </a:t>
            </a:r>
            <a:r>
              <a:rPr lang="en-US" dirty="0">
                <a:solidFill>
                  <a:schemeClr val="accent2">
                    <a:lumMod val="60000"/>
                    <a:lumOff val="40000"/>
                  </a:schemeClr>
                </a:solidFill>
              </a:rPr>
              <a:t>email</a:t>
            </a:r>
            <a:r>
              <a:rPr lang="en-US" dirty="0"/>
              <a:t>, </a:t>
            </a:r>
            <a:r>
              <a:rPr lang="en-US" dirty="0">
                <a:solidFill>
                  <a:schemeClr val="accent6"/>
                </a:solidFill>
              </a:rPr>
              <a:t>download</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544" y="2320925"/>
            <a:ext cx="8038912" cy="4351338"/>
          </a:xfrm>
        </p:spPr>
      </p:pic>
    </p:spTree>
    <p:extLst>
      <p:ext uri="{BB962C8B-B14F-4D97-AF65-F5344CB8AC3E}">
        <p14:creationId xmlns:p14="http://schemas.microsoft.com/office/powerpoint/2010/main" val="320196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review article example. </a:t>
            </a:r>
            <a:r>
              <a:rPr lang="en-US" dirty="0">
                <a:solidFill>
                  <a:schemeClr val="accent5"/>
                </a:solidFill>
              </a:rPr>
              <a:t>Journal title</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2960" y="1825625"/>
            <a:ext cx="6226079" cy="4351338"/>
          </a:xfrm>
        </p:spPr>
      </p:pic>
    </p:spTree>
    <p:extLst>
      <p:ext uri="{BB962C8B-B14F-4D97-AF65-F5344CB8AC3E}">
        <p14:creationId xmlns:p14="http://schemas.microsoft.com/office/powerpoint/2010/main" val="305045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Nexis </a:t>
            </a:r>
            <a:r>
              <a:rPr lang="en-US" dirty="0" err="1"/>
              <a:t>Uni</a:t>
            </a:r>
            <a:r>
              <a:rPr lang="en-US" dirty="0"/>
              <a:t> law cases: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8972" y="2003424"/>
            <a:ext cx="8472694" cy="4752975"/>
          </a:xfrm>
        </p:spPr>
      </p:pic>
    </p:spTree>
    <p:extLst>
      <p:ext uri="{BB962C8B-B14F-4D97-AF65-F5344CB8AC3E}">
        <p14:creationId xmlns:p14="http://schemas.microsoft.com/office/powerpoint/2010/main" val="273921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5" name="Picture 4"/>
          <p:cNvPicPr/>
          <p:nvPr/>
        </p:nvPicPr>
        <p:blipFill>
          <a:blip r:embed="rId3"/>
          <a:stretch>
            <a:fillRect/>
          </a:stretch>
        </p:blipFill>
        <p:spPr>
          <a:xfrm>
            <a:off x="1498125" y="1878194"/>
            <a:ext cx="7665720" cy="4865507"/>
          </a:xfrm>
          <a:prstGeom prst="rect">
            <a:avLst/>
          </a:prstGeom>
        </p:spPr>
      </p:pic>
      <p:sp>
        <p:nvSpPr>
          <p:cNvPr id="6" name="Oval 5"/>
          <p:cNvSpPr/>
          <p:nvPr/>
        </p:nvSpPr>
        <p:spPr>
          <a:xfrm>
            <a:off x="4440115" y="2716823"/>
            <a:ext cx="641839" cy="290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0985" y="4941277"/>
            <a:ext cx="445561" cy="263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853354" y="3130062"/>
            <a:ext cx="477631" cy="1740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3" name="Picture 2"/>
          <p:cNvPicPr>
            <a:picLocks noChangeAspect="1"/>
          </p:cNvPicPr>
          <p:nvPr/>
        </p:nvPicPr>
        <p:blipFill>
          <a:blip r:embed="rId2"/>
          <a:stretch>
            <a:fillRect/>
          </a:stretch>
        </p:blipFill>
        <p:spPr>
          <a:xfrm>
            <a:off x="428625" y="1690688"/>
            <a:ext cx="10925175" cy="4381500"/>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8495</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5" name="Picture 4"/>
          <p:cNvPicPr>
            <a:picLocks noChangeAspect="1"/>
          </p:cNvPicPr>
          <p:nvPr/>
        </p:nvPicPr>
        <p:blipFill>
          <a:blip r:embed="rId2"/>
          <a:stretch>
            <a:fillRect/>
          </a:stretch>
        </p:blipFill>
        <p:spPr>
          <a:xfrm>
            <a:off x="561975" y="1981200"/>
            <a:ext cx="11068050" cy="4521200"/>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5" name="Picture 4"/>
          <p:cNvPicPr>
            <a:picLocks noChangeAspect="1"/>
          </p:cNvPicPr>
          <p:nvPr/>
        </p:nvPicPr>
        <p:blipFill>
          <a:blip r:embed="rId2"/>
          <a:stretch>
            <a:fillRect/>
          </a:stretch>
        </p:blipFill>
        <p:spPr>
          <a:xfrm>
            <a:off x="1018882" y="1927225"/>
            <a:ext cx="9960268" cy="4575175"/>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pic>
        <p:nvPicPr>
          <p:cNvPr id="5" name="Picture 4"/>
          <p:cNvPicPr>
            <a:picLocks noChangeAspect="1"/>
          </p:cNvPicPr>
          <p:nvPr/>
        </p:nvPicPr>
        <p:blipFill>
          <a:blip r:embed="rId2"/>
          <a:stretch>
            <a:fillRect/>
          </a:stretch>
        </p:blipFill>
        <p:spPr>
          <a:xfrm>
            <a:off x="1281127" y="1923388"/>
            <a:ext cx="9425642" cy="4852924"/>
          </a:xfrm>
          <a:prstGeom prst="rect">
            <a:avLst/>
          </a:prstGeom>
        </p:spPr>
      </p:pic>
      <p:sp>
        <p:nvSpPr>
          <p:cNvPr id="6" name="Oval 5"/>
          <p:cNvSpPr/>
          <p:nvPr/>
        </p:nvSpPr>
        <p:spPr>
          <a:xfrm>
            <a:off x="7025054" y="4721469"/>
            <a:ext cx="2514600" cy="1011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9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“Databases” link on the left hand menu</a:t>
            </a:r>
          </a:p>
        </p:txBody>
      </p:sp>
      <p:pic>
        <p:nvPicPr>
          <p:cNvPr id="4" name="Picture 3"/>
          <p:cNvPicPr>
            <a:picLocks noChangeAspect="1"/>
          </p:cNvPicPr>
          <p:nvPr/>
        </p:nvPicPr>
        <p:blipFill>
          <a:blip r:embed="rId2"/>
          <a:stretch>
            <a:fillRect/>
          </a:stretch>
        </p:blipFill>
        <p:spPr>
          <a:xfrm>
            <a:off x="1148981" y="2036591"/>
            <a:ext cx="8571394" cy="4821409"/>
          </a:xfrm>
          <a:prstGeom prst="rect">
            <a:avLst/>
          </a:prstGeom>
        </p:spPr>
      </p:pic>
      <p:sp>
        <p:nvSpPr>
          <p:cNvPr id="5" name="Oval 4"/>
          <p:cNvSpPr/>
          <p:nvPr/>
        </p:nvSpPr>
        <p:spPr>
          <a:xfrm>
            <a:off x="2655277" y="5301762"/>
            <a:ext cx="1151792" cy="219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Recommended databases to search for Criminal Justice research articles are: Criminal Justice Abstracts with Full Text, SAGE Premier, </a:t>
            </a:r>
            <a:r>
              <a:rPr lang="en-US" sz="2800" dirty="0" err="1"/>
              <a:t>NexisUni</a:t>
            </a:r>
            <a:r>
              <a:rPr lang="en-US" sz="2800" dirty="0"/>
              <a:t>, Military &amp; Government Collection, Homeland Security Digital Library and Academic Search Premier.</a:t>
            </a:r>
          </a:p>
        </p:txBody>
      </p:sp>
      <p:pic>
        <p:nvPicPr>
          <p:cNvPr id="4" name="Picture 3"/>
          <p:cNvPicPr>
            <a:picLocks noChangeAspect="1"/>
          </p:cNvPicPr>
          <p:nvPr/>
        </p:nvPicPr>
        <p:blipFill>
          <a:blip r:embed="rId2"/>
          <a:stretch>
            <a:fillRect/>
          </a:stretch>
        </p:blipFill>
        <p:spPr>
          <a:xfrm>
            <a:off x="914401" y="1690688"/>
            <a:ext cx="9706708" cy="4939543"/>
          </a:xfrm>
          <a:prstGeom prst="rect">
            <a:avLst/>
          </a:prstGeom>
        </p:spPr>
      </p:pic>
      <p:sp>
        <p:nvSpPr>
          <p:cNvPr id="5" name="Right Arrow 4"/>
          <p:cNvSpPr/>
          <p:nvPr/>
        </p:nvSpPr>
        <p:spPr>
          <a:xfrm>
            <a:off x="3024554" y="4290647"/>
            <a:ext cx="237393" cy="16705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649058" y="6189785"/>
            <a:ext cx="237393" cy="1787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543550" y="4359521"/>
            <a:ext cx="237393" cy="1787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667374" y="3569251"/>
            <a:ext cx="200759" cy="15533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787161" y="2863851"/>
            <a:ext cx="237393" cy="17877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5" name="Picture 4"/>
          <p:cNvPicPr>
            <a:picLocks noChangeAspect="1"/>
          </p:cNvPicPr>
          <p:nvPr/>
        </p:nvPicPr>
        <p:blipFill>
          <a:blip r:embed="rId2"/>
          <a:stretch>
            <a:fillRect/>
          </a:stretch>
        </p:blipFill>
        <p:spPr>
          <a:xfrm>
            <a:off x="1562100" y="2197100"/>
            <a:ext cx="8093676" cy="3606800"/>
          </a:xfrm>
          <a:prstGeom prst="rect">
            <a:avLst/>
          </a:prstGeom>
        </p:spPr>
      </p:pic>
    </p:spTree>
    <p:extLst>
      <p:ext uri="{BB962C8B-B14F-4D97-AF65-F5344CB8AC3E}">
        <p14:creationId xmlns:p14="http://schemas.microsoft.com/office/powerpoint/2010/main" val="20244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342901"/>
            <a:ext cx="10515600" cy="1346200"/>
          </a:xfrm>
        </p:spPr>
        <p:txBody>
          <a:bodyPr>
            <a:normAutofit fontScale="90000"/>
          </a:bodyPr>
          <a:lstStyle/>
          <a:p>
            <a:br>
              <a:rPr lang="en-US" sz="3100" dirty="0"/>
            </a:br>
            <a:r>
              <a:rPr lang="en-US" sz="2700" dirty="0"/>
              <a:t>Searching Criminal Justice Abstracts w/Full Text, Military and Government Collection and Academic Search Premier</a:t>
            </a:r>
            <a:br>
              <a:rPr lang="en-US" sz="2700" dirty="0"/>
            </a:br>
            <a:br>
              <a:rPr lang="en-US" sz="2700" dirty="0"/>
            </a:br>
            <a:r>
              <a:rPr lang="en-US" sz="2700" dirty="0"/>
              <a:t>Click on the default name of database, when list opens select the checkbox next to each database you want to search.</a:t>
            </a:r>
            <a:br>
              <a:rPr lang="en-US" sz="2700" dirty="0"/>
            </a:br>
            <a:endParaRPr lang="en-US" sz="2700" dirty="0"/>
          </a:p>
        </p:txBody>
      </p:sp>
      <p:pic>
        <p:nvPicPr>
          <p:cNvPr id="4" name="Picture 3">
            <a:extLst>
              <a:ext uri="{FF2B5EF4-FFF2-40B4-BE49-F238E27FC236}">
                <a16:creationId xmlns:a16="http://schemas.microsoft.com/office/drawing/2014/main" id="{BE7973FA-9B64-4FC5-A182-29F44204EDE0}"/>
              </a:ext>
            </a:extLst>
          </p:cNvPr>
          <p:cNvPicPr>
            <a:picLocks noChangeAspect="1"/>
          </p:cNvPicPr>
          <p:nvPr/>
        </p:nvPicPr>
        <p:blipFill>
          <a:blip r:embed="rId2"/>
          <a:stretch>
            <a:fillRect/>
          </a:stretch>
        </p:blipFill>
        <p:spPr>
          <a:xfrm>
            <a:off x="279400" y="2181224"/>
            <a:ext cx="6388100" cy="4029075"/>
          </a:xfrm>
          <a:prstGeom prst="rect">
            <a:avLst/>
          </a:prstGeom>
        </p:spPr>
      </p:pic>
      <p:sp>
        <p:nvSpPr>
          <p:cNvPr id="5" name="Arrow: Left 4">
            <a:extLst>
              <a:ext uri="{FF2B5EF4-FFF2-40B4-BE49-F238E27FC236}">
                <a16:creationId xmlns:a16="http://schemas.microsoft.com/office/drawing/2014/main" id="{554B4A88-C97D-4088-9ED0-DA5078E3F1D9}"/>
              </a:ext>
            </a:extLst>
          </p:cNvPr>
          <p:cNvSpPr/>
          <p:nvPr/>
        </p:nvSpPr>
        <p:spPr>
          <a:xfrm>
            <a:off x="2901950" y="3327400"/>
            <a:ext cx="571500"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6B8C27-FE8C-40B2-A39C-3AF51AE7401F}"/>
              </a:ext>
            </a:extLst>
          </p:cNvPr>
          <p:cNvPicPr>
            <a:picLocks noChangeAspect="1"/>
          </p:cNvPicPr>
          <p:nvPr/>
        </p:nvPicPr>
        <p:blipFill>
          <a:blip r:embed="rId3"/>
          <a:stretch>
            <a:fillRect/>
          </a:stretch>
        </p:blipFill>
        <p:spPr>
          <a:xfrm>
            <a:off x="7048500" y="2098772"/>
            <a:ext cx="4762500" cy="4416327"/>
          </a:xfrm>
          <a:prstGeom prst="rect">
            <a:avLst/>
          </a:prstGeom>
        </p:spPr>
      </p:pic>
    </p:spTree>
    <p:extLst>
      <p:ext uri="{BB962C8B-B14F-4D97-AF65-F5344CB8AC3E}">
        <p14:creationId xmlns:p14="http://schemas.microsoft.com/office/powerpoint/2010/main" val="92215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400" dirty="0"/>
              <a:t>Enter keywords into the search boxes and select “All Text” for each box terms are entered into.</a:t>
            </a:r>
          </a:p>
        </p:txBody>
      </p:sp>
      <p:pic>
        <p:nvPicPr>
          <p:cNvPr id="4" name="Picture 3">
            <a:extLst>
              <a:ext uri="{FF2B5EF4-FFF2-40B4-BE49-F238E27FC236}">
                <a16:creationId xmlns:a16="http://schemas.microsoft.com/office/drawing/2014/main" id="{2CBCE033-4D35-44CC-9EE5-84896010FE7F}"/>
              </a:ext>
            </a:extLst>
          </p:cNvPr>
          <p:cNvPicPr>
            <a:picLocks noChangeAspect="1"/>
          </p:cNvPicPr>
          <p:nvPr/>
        </p:nvPicPr>
        <p:blipFill>
          <a:blip r:embed="rId2"/>
          <a:stretch>
            <a:fillRect/>
          </a:stretch>
        </p:blipFill>
        <p:spPr>
          <a:xfrm>
            <a:off x="142875" y="1590675"/>
            <a:ext cx="11906250" cy="3676650"/>
          </a:xfrm>
          <a:prstGeom prst="rect">
            <a:avLst/>
          </a:prstGeom>
        </p:spPr>
      </p:pic>
    </p:spTree>
    <p:extLst>
      <p:ext uri="{BB962C8B-B14F-4D97-AF65-F5344CB8AC3E}">
        <p14:creationId xmlns:p14="http://schemas.microsoft.com/office/powerpoint/2010/main" val="402706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Add Filters to your search: For example, “Peer Reviewed” will limit to only academic research journals.  Add age groups, population types, document types and more to focus your search results.</a:t>
            </a:r>
          </a:p>
        </p:txBody>
      </p:sp>
      <p:pic>
        <p:nvPicPr>
          <p:cNvPr id="3" name="Picture 2">
            <a:extLst>
              <a:ext uri="{FF2B5EF4-FFF2-40B4-BE49-F238E27FC236}">
                <a16:creationId xmlns:a16="http://schemas.microsoft.com/office/drawing/2014/main" id="{7342528A-3629-4C20-9D45-916CB645160E}"/>
              </a:ext>
            </a:extLst>
          </p:cNvPr>
          <p:cNvPicPr>
            <a:picLocks noChangeAspect="1"/>
          </p:cNvPicPr>
          <p:nvPr/>
        </p:nvPicPr>
        <p:blipFill>
          <a:blip r:embed="rId2"/>
          <a:stretch>
            <a:fillRect/>
          </a:stretch>
        </p:blipFill>
        <p:spPr>
          <a:xfrm>
            <a:off x="257175" y="2463800"/>
            <a:ext cx="4332031" cy="3327400"/>
          </a:xfrm>
          <a:prstGeom prst="rect">
            <a:avLst/>
          </a:prstGeom>
        </p:spPr>
      </p:pic>
      <p:sp>
        <p:nvSpPr>
          <p:cNvPr id="5" name="Arrow: Left 4">
            <a:extLst>
              <a:ext uri="{FF2B5EF4-FFF2-40B4-BE49-F238E27FC236}">
                <a16:creationId xmlns:a16="http://schemas.microsoft.com/office/drawing/2014/main" id="{DC543FD3-2606-4654-ABB5-486EB7A7E57F}"/>
              </a:ext>
            </a:extLst>
          </p:cNvPr>
          <p:cNvSpPr/>
          <p:nvPr/>
        </p:nvSpPr>
        <p:spPr>
          <a:xfrm>
            <a:off x="838200" y="3789363"/>
            <a:ext cx="571500" cy="401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E12F59-3A27-43B6-87F8-849B464700C4}"/>
              </a:ext>
            </a:extLst>
          </p:cNvPr>
          <p:cNvPicPr>
            <a:picLocks noChangeAspect="1"/>
          </p:cNvPicPr>
          <p:nvPr/>
        </p:nvPicPr>
        <p:blipFill>
          <a:blip r:embed="rId3"/>
          <a:stretch>
            <a:fillRect/>
          </a:stretch>
        </p:blipFill>
        <p:spPr>
          <a:xfrm>
            <a:off x="6095999" y="2381250"/>
            <a:ext cx="4124325" cy="3409950"/>
          </a:xfrm>
          <a:prstGeom prst="rect">
            <a:avLst/>
          </a:prstGeom>
        </p:spPr>
      </p:pic>
    </p:spTree>
    <p:extLst>
      <p:ext uri="{BB962C8B-B14F-4D97-AF65-F5344CB8AC3E}">
        <p14:creationId xmlns:p14="http://schemas.microsoft.com/office/powerpoint/2010/main" val="217217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627</Words>
  <Application>Microsoft Office PowerPoint</Application>
  <PresentationFormat>Widescreen</PresentationFormat>
  <Paragraphs>32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Criminal Justice Databases:  Research Articles</vt:lpstr>
      <vt:lpstr>Click on Library from Marian website: https://www.marianuniversity.edu/</vt:lpstr>
      <vt:lpstr>Scholarly/Peer-Reviewed Article vs. Popular Sources</vt:lpstr>
      <vt:lpstr>From the Library Home Page click on the “Databases” link on the left hand menu</vt:lpstr>
      <vt:lpstr>Recommended databases to search for Criminal Justice research articles are: Criminal Justice Abstracts with Full Text, SAGE Premier, NexisUni, Military &amp; Government Collection, Homeland Security Digital Library and Academic Search Premier.</vt:lpstr>
      <vt:lpstr>If you are accessing the databases from off-campus, you will be asked to login by clicking on the “Marian University Email” button.  You must enter your full Marian Email and password”</vt:lpstr>
      <vt:lpstr> Searching Criminal Justice Abstracts w/Full Text, Military and Government Collection and Academic Search Premier  Click on the default name of database, when list opens select the checkbox next to each database you want to search. </vt:lpstr>
      <vt:lpstr>Enter keywords into the search boxes and select “All Text” for each box terms are entered into.</vt:lpstr>
      <vt:lpstr>Add Filters to your search: For example, “Peer Reviewed” will limit to only academic research journals.  Add age groups, population types, document types and more to focus your search results.</vt:lpstr>
      <vt:lpstr>When reviewing your result lists, you should read an article's abstract (summary) to determine its use. You can also generate keywords for your article searches using the subject headings or keywords listed in the citation.</vt:lpstr>
      <vt:lpstr>You will have three types of article access options in Ebscohost resources.  Click the “Access Options” drop-down menu to see what is available for each article.  They are PDF, Online Full Text, or a link to an outside open access source.  If you see “Request this item through Interlibrary Loan” the library can request the article from another institution at no cost to student.</vt:lpstr>
      <vt:lpstr>Articles can be printed, downloaded, and shared.  On the top right of a full-text article, you will see a toolbar for these features.  You can use the headphone icon to have the article read to you.</vt:lpstr>
      <vt:lpstr>Nexis Uni includes:</vt:lpstr>
      <vt:lpstr>Nexis Uni Help and Tips. Advanced search also may be easier:</vt:lpstr>
      <vt:lpstr>Advanced Search. Click Add to create search. Use ! or * to find words beginning with those letters. Scroll down to click “Search” button.</vt:lpstr>
      <vt:lpstr>The original search can be narrowed by adding additional terms, by document type, subject, topic, time period…</vt:lpstr>
      <vt:lpstr>Save individual results, print, email, download…</vt:lpstr>
      <vt:lpstr>Law review article example. Journal title:</vt:lpstr>
      <vt:lpstr>Nexis Uni law cases:</vt:lpstr>
      <vt:lpstr>Searching SAGE Premier:  Enter Keywords into search boxes; use Boolean Operators And, Or, Not to refine your search</vt:lpstr>
      <vt:lpstr>Results with be in at the top (8495).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33</cp:revision>
  <dcterms:created xsi:type="dcterms:W3CDTF">2018-10-05T15:12:39Z</dcterms:created>
  <dcterms:modified xsi:type="dcterms:W3CDTF">2025-07-11T13:39:14Z</dcterms:modified>
</cp:coreProperties>
</file>