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88" r:id="rId3"/>
    <p:sldId id="308" r:id="rId4"/>
    <p:sldId id="334" r:id="rId5"/>
    <p:sldId id="325" r:id="rId6"/>
    <p:sldId id="304" r:id="rId7"/>
    <p:sldId id="296" r:id="rId8"/>
    <p:sldId id="319" r:id="rId9"/>
    <p:sldId id="320" r:id="rId10"/>
    <p:sldId id="321" r:id="rId11"/>
    <p:sldId id="303" r:id="rId12"/>
    <p:sldId id="322" r:id="rId13"/>
    <p:sldId id="323" r:id="rId14"/>
    <p:sldId id="295" r:id="rId15"/>
    <p:sldId id="324" r:id="rId16"/>
    <p:sldId id="305" r:id="rId17"/>
    <p:sldId id="306" r:id="rId18"/>
    <p:sldId id="318" r:id="rId19"/>
    <p:sldId id="328" r:id="rId20"/>
    <p:sldId id="284" r:id="rId21"/>
    <p:sldId id="298" r:id="rId22"/>
    <p:sldId id="299" r:id="rId23"/>
    <p:sldId id="300" r:id="rId24"/>
    <p:sldId id="285" r:id="rId25"/>
    <p:sldId id="293" r:id="rId26"/>
    <p:sldId id="286" r:id="rId27"/>
    <p:sldId id="301" r:id="rId28"/>
    <p:sldId id="302" r:id="rId29"/>
    <p:sldId id="310" r:id="rId30"/>
    <p:sldId id="326" r:id="rId31"/>
    <p:sldId id="327" r:id="rId32"/>
    <p:sldId id="274" r:id="rId33"/>
    <p:sldId id="329" r:id="rId34"/>
    <p:sldId id="335" r:id="rId35"/>
    <p:sldId id="336" r:id="rId36"/>
    <p:sldId id="281"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79D"/>
    <a:srgbClr val="A40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8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1D87D-9F04-4A4D-B6BD-C22089350CF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9907E3B-B99C-474F-837B-34FFFF6AEAEF}">
      <dgm:prSet phldrT="[Text]"/>
      <dgm:spPr/>
      <dgm:t>
        <a:bodyPr/>
        <a:lstStyle/>
        <a:p>
          <a:r>
            <a:rPr lang="en-US"/>
            <a:t>Observation/</a:t>
          </a:r>
        </a:p>
        <a:p>
          <a:r>
            <a:rPr lang="en-US"/>
            <a:t>Experiment</a:t>
          </a:r>
        </a:p>
      </dgm:t>
    </dgm:pt>
    <dgm:pt modelId="{8EC690F0-331D-4CF6-8372-1DAD68DFED7A}" type="parTrans" cxnId="{5EB646AE-62A0-4525-A8F0-094DA9486304}">
      <dgm:prSet/>
      <dgm:spPr/>
      <dgm:t>
        <a:bodyPr/>
        <a:lstStyle/>
        <a:p>
          <a:endParaRPr lang="en-US"/>
        </a:p>
      </dgm:t>
    </dgm:pt>
    <dgm:pt modelId="{6BDBF1A9-0B9F-40CD-A482-9F9D47830A4B}" type="sibTrans" cxnId="{5EB646AE-62A0-4525-A8F0-094DA9486304}">
      <dgm:prSet/>
      <dgm:spPr>
        <a:solidFill>
          <a:srgbClr val="FF0000"/>
        </a:solidFill>
      </dgm:spPr>
      <dgm:t>
        <a:bodyPr/>
        <a:lstStyle/>
        <a:p>
          <a:endParaRPr lang="en-US">
            <a:solidFill>
              <a:srgbClr val="FF0000"/>
            </a:solidFill>
          </a:endParaRPr>
        </a:p>
      </dgm:t>
    </dgm:pt>
    <dgm:pt modelId="{649F9A3D-F74E-4A3E-BF40-307C85AD3D66}">
      <dgm:prSet phldrT="[Text]"/>
      <dgm:spPr/>
      <dgm:t>
        <a:bodyPr/>
        <a:lstStyle/>
        <a:p>
          <a:r>
            <a:rPr lang="en-US" dirty="0"/>
            <a:t>Dissertation/</a:t>
          </a:r>
        </a:p>
        <a:p>
          <a:r>
            <a:rPr lang="en-US" dirty="0"/>
            <a:t>conference presentation</a:t>
          </a:r>
        </a:p>
      </dgm:t>
    </dgm:pt>
    <dgm:pt modelId="{3CF7C865-B404-41BD-80B5-4216408EB36D}" type="parTrans" cxnId="{3611F52F-8468-4050-9E34-C8E43D9154D7}">
      <dgm:prSet/>
      <dgm:spPr/>
      <dgm:t>
        <a:bodyPr/>
        <a:lstStyle/>
        <a:p>
          <a:endParaRPr lang="en-US"/>
        </a:p>
      </dgm:t>
    </dgm:pt>
    <dgm:pt modelId="{6D0329AC-2361-413D-84B8-4E416CABEC12}" type="sibTrans" cxnId="{3611F52F-8468-4050-9E34-C8E43D9154D7}">
      <dgm:prSet/>
      <dgm:spPr>
        <a:solidFill>
          <a:srgbClr val="FF0000"/>
        </a:solidFill>
      </dgm:spPr>
      <dgm:t>
        <a:bodyPr/>
        <a:lstStyle/>
        <a:p>
          <a:endParaRPr lang="en-US"/>
        </a:p>
      </dgm:t>
    </dgm:pt>
    <dgm:pt modelId="{26C84594-22DC-468A-BBE7-D12CCE52ED59}">
      <dgm:prSet phldrT="[Text]"/>
      <dgm:spPr/>
      <dgm:t>
        <a:bodyPr/>
        <a:lstStyle/>
        <a:p>
          <a:r>
            <a:rPr lang="en-US"/>
            <a:t>Peer reviewed journal article</a:t>
          </a:r>
        </a:p>
      </dgm:t>
    </dgm:pt>
    <dgm:pt modelId="{A4679580-8EFE-4BD7-981B-E9031D34BCC5}" type="parTrans" cxnId="{A89C20AE-EB1B-43C8-AD70-C16B7452A9EA}">
      <dgm:prSet/>
      <dgm:spPr/>
      <dgm:t>
        <a:bodyPr/>
        <a:lstStyle/>
        <a:p>
          <a:endParaRPr lang="en-US"/>
        </a:p>
      </dgm:t>
    </dgm:pt>
    <dgm:pt modelId="{2D03F4DB-D0B5-4754-826E-716DC8933343}" type="sibTrans" cxnId="{A89C20AE-EB1B-43C8-AD70-C16B7452A9EA}">
      <dgm:prSet/>
      <dgm:spPr>
        <a:solidFill>
          <a:srgbClr val="FF0000"/>
        </a:solidFill>
      </dgm:spPr>
      <dgm:t>
        <a:bodyPr/>
        <a:lstStyle/>
        <a:p>
          <a:endParaRPr lang="en-US"/>
        </a:p>
      </dgm:t>
    </dgm:pt>
    <dgm:pt modelId="{556207C4-BD1C-41D6-B2E7-DA1D29D434E1}">
      <dgm:prSet phldrT="[Text]"/>
      <dgm:spPr/>
      <dgm:t>
        <a:bodyPr/>
        <a:lstStyle/>
        <a:p>
          <a:r>
            <a:rPr lang="en-US"/>
            <a:t>Review article/Meta-analysis</a:t>
          </a:r>
        </a:p>
      </dgm:t>
    </dgm:pt>
    <dgm:pt modelId="{57984715-22AD-4687-9128-3C812360594D}" type="parTrans" cxnId="{35F33F52-EFE6-4F33-B060-B25897601A5F}">
      <dgm:prSet/>
      <dgm:spPr/>
      <dgm:t>
        <a:bodyPr/>
        <a:lstStyle/>
        <a:p>
          <a:endParaRPr lang="en-US"/>
        </a:p>
      </dgm:t>
    </dgm:pt>
    <dgm:pt modelId="{17B6671F-C0D5-46DE-87EC-976C3916EE10}" type="sibTrans" cxnId="{35F33F52-EFE6-4F33-B060-B25897601A5F}">
      <dgm:prSet/>
      <dgm:spPr>
        <a:solidFill>
          <a:srgbClr val="FF0000"/>
        </a:solidFill>
      </dgm:spPr>
      <dgm:t>
        <a:bodyPr/>
        <a:lstStyle/>
        <a:p>
          <a:endParaRPr lang="en-US">
            <a:solidFill>
              <a:srgbClr val="FF0000"/>
            </a:solidFill>
          </a:endParaRPr>
        </a:p>
      </dgm:t>
    </dgm:pt>
    <dgm:pt modelId="{3423E8A3-BA1F-4E26-8DC7-AFF10D887695}">
      <dgm:prSet phldrT="[Text]"/>
      <dgm:spPr/>
      <dgm:t>
        <a:bodyPr/>
        <a:lstStyle/>
        <a:p>
          <a:r>
            <a:rPr lang="en-US"/>
            <a:t>Chemical "facts" or "laws"</a:t>
          </a:r>
        </a:p>
      </dgm:t>
    </dgm:pt>
    <dgm:pt modelId="{9F35BF13-7870-48F5-B796-FF3156AD2B9D}" type="parTrans" cxnId="{B926B9BA-2A25-4BC7-8318-90BF9EDE9F2A}">
      <dgm:prSet/>
      <dgm:spPr/>
      <dgm:t>
        <a:bodyPr/>
        <a:lstStyle/>
        <a:p>
          <a:endParaRPr lang="en-US"/>
        </a:p>
      </dgm:t>
    </dgm:pt>
    <dgm:pt modelId="{AC7911F9-AFAE-40A3-8F36-F0A25A67FA3A}" type="sibTrans" cxnId="{B926B9BA-2A25-4BC7-8318-90BF9EDE9F2A}">
      <dgm:prSet/>
      <dgm:spPr>
        <a:solidFill>
          <a:srgbClr val="FF0000"/>
        </a:solidFill>
      </dgm:spPr>
      <dgm:t>
        <a:bodyPr/>
        <a:lstStyle/>
        <a:p>
          <a:endParaRPr lang="en-US"/>
        </a:p>
      </dgm:t>
    </dgm:pt>
    <dgm:pt modelId="{F0CE2A23-B069-45E3-A2C1-7FE8F93BCFFC}">
      <dgm:prSet/>
      <dgm:spPr/>
      <dgm:t>
        <a:bodyPr/>
        <a:lstStyle/>
        <a:p>
          <a:r>
            <a:rPr lang="en-US"/>
            <a:t>Books/</a:t>
          </a:r>
        </a:p>
        <a:p>
          <a:r>
            <a:rPr lang="en-US"/>
            <a:t>textbooks/</a:t>
          </a:r>
        </a:p>
        <a:p>
          <a:r>
            <a:rPr lang="en-US"/>
            <a:t>websites</a:t>
          </a:r>
        </a:p>
      </dgm:t>
    </dgm:pt>
    <dgm:pt modelId="{23594118-EC4B-45B3-B659-3A8105E274A5}" type="parTrans" cxnId="{2740DE74-554B-48D3-8303-1F607E00536D}">
      <dgm:prSet/>
      <dgm:spPr/>
      <dgm:t>
        <a:bodyPr/>
        <a:lstStyle/>
        <a:p>
          <a:endParaRPr lang="en-US"/>
        </a:p>
      </dgm:t>
    </dgm:pt>
    <dgm:pt modelId="{68A23009-6E0A-427A-9648-29C5D57DC723}" type="sibTrans" cxnId="{2740DE74-554B-48D3-8303-1F607E00536D}">
      <dgm:prSet/>
      <dgm:spPr>
        <a:solidFill>
          <a:srgbClr val="FF0000"/>
        </a:solidFill>
      </dgm:spPr>
      <dgm:t>
        <a:bodyPr/>
        <a:lstStyle/>
        <a:p>
          <a:endParaRPr lang="en-US"/>
        </a:p>
      </dgm:t>
    </dgm:pt>
    <dgm:pt modelId="{BA8ECF80-D69D-4F0A-8B5E-814675ADBC8F}" type="pres">
      <dgm:prSet presAssocID="{F161D87D-9F04-4A4D-B6BD-C22089350CF4}" presName="cycle" presStyleCnt="0">
        <dgm:presLayoutVars>
          <dgm:dir/>
          <dgm:resizeHandles val="exact"/>
        </dgm:presLayoutVars>
      </dgm:prSet>
      <dgm:spPr/>
      <dgm:t>
        <a:bodyPr/>
        <a:lstStyle/>
        <a:p>
          <a:endParaRPr lang="en-US"/>
        </a:p>
      </dgm:t>
    </dgm:pt>
    <dgm:pt modelId="{A20C64FC-BF4C-40E7-A0C9-72B4C54296AC}" type="pres">
      <dgm:prSet presAssocID="{29907E3B-B99C-474F-837B-34FFFF6AEAEF}" presName="node" presStyleLbl="node1" presStyleIdx="0" presStyleCnt="6">
        <dgm:presLayoutVars>
          <dgm:bulletEnabled val="1"/>
        </dgm:presLayoutVars>
      </dgm:prSet>
      <dgm:spPr/>
      <dgm:t>
        <a:bodyPr/>
        <a:lstStyle/>
        <a:p>
          <a:endParaRPr lang="en-US"/>
        </a:p>
      </dgm:t>
    </dgm:pt>
    <dgm:pt modelId="{9E743ED6-11E7-457D-B09A-5F34B764A7B5}" type="pres">
      <dgm:prSet presAssocID="{6BDBF1A9-0B9F-40CD-A482-9F9D47830A4B}" presName="sibTrans" presStyleLbl="sibTrans2D1" presStyleIdx="0" presStyleCnt="6" custAng="407700" custScaleX="189783" custLinFactNeighborX="20730" custLinFactNeighborY="-10131"/>
      <dgm:spPr/>
      <dgm:t>
        <a:bodyPr/>
        <a:lstStyle/>
        <a:p>
          <a:endParaRPr lang="en-US"/>
        </a:p>
      </dgm:t>
    </dgm:pt>
    <dgm:pt modelId="{B6A0C00F-3CFB-4655-976E-DBC013CDD2F7}" type="pres">
      <dgm:prSet presAssocID="{6BDBF1A9-0B9F-40CD-A482-9F9D47830A4B}" presName="connectorText" presStyleLbl="sibTrans2D1" presStyleIdx="0" presStyleCnt="6"/>
      <dgm:spPr/>
      <dgm:t>
        <a:bodyPr/>
        <a:lstStyle/>
        <a:p>
          <a:endParaRPr lang="en-US"/>
        </a:p>
      </dgm:t>
    </dgm:pt>
    <dgm:pt modelId="{512227B0-05A6-4124-BE8B-AC8C094D7A9C}" type="pres">
      <dgm:prSet presAssocID="{649F9A3D-F74E-4A3E-BF40-307C85AD3D66}" presName="node" presStyleLbl="node1" presStyleIdx="1" presStyleCnt="6">
        <dgm:presLayoutVars>
          <dgm:bulletEnabled val="1"/>
        </dgm:presLayoutVars>
      </dgm:prSet>
      <dgm:spPr/>
      <dgm:t>
        <a:bodyPr/>
        <a:lstStyle/>
        <a:p>
          <a:endParaRPr lang="en-US"/>
        </a:p>
      </dgm:t>
    </dgm:pt>
    <dgm:pt modelId="{A3B59A83-A5BE-4F7D-8045-49ACC94B8772}" type="pres">
      <dgm:prSet presAssocID="{6D0329AC-2361-413D-84B8-4E416CABEC12}" presName="sibTrans" presStyleLbl="sibTrans2D1" presStyleIdx="1" presStyleCnt="6" custScaleX="179010"/>
      <dgm:spPr/>
      <dgm:t>
        <a:bodyPr/>
        <a:lstStyle/>
        <a:p>
          <a:endParaRPr lang="en-US"/>
        </a:p>
      </dgm:t>
    </dgm:pt>
    <dgm:pt modelId="{142EFF0C-069D-4DAF-A1EE-FCA18C79FD61}" type="pres">
      <dgm:prSet presAssocID="{6D0329AC-2361-413D-84B8-4E416CABEC12}" presName="connectorText" presStyleLbl="sibTrans2D1" presStyleIdx="1" presStyleCnt="6"/>
      <dgm:spPr/>
      <dgm:t>
        <a:bodyPr/>
        <a:lstStyle/>
        <a:p>
          <a:endParaRPr lang="en-US"/>
        </a:p>
      </dgm:t>
    </dgm:pt>
    <dgm:pt modelId="{09910188-8393-4455-BE64-DFD28894B006}" type="pres">
      <dgm:prSet presAssocID="{26C84594-22DC-468A-BBE7-D12CCE52ED59}" presName="node" presStyleLbl="node1" presStyleIdx="2" presStyleCnt="6">
        <dgm:presLayoutVars>
          <dgm:bulletEnabled val="1"/>
        </dgm:presLayoutVars>
      </dgm:prSet>
      <dgm:spPr/>
      <dgm:t>
        <a:bodyPr/>
        <a:lstStyle/>
        <a:p>
          <a:endParaRPr lang="en-US"/>
        </a:p>
      </dgm:t>
    </dgm:pt>
    <dgm:pt modelId="{5A203B86-6BD1-4CF4-98A1-8A8DB904C73A}" type="pres">
      <dgm:prSet presAssocID="{2D03F4DB-D0B5-4754-826E-716DC8933343}" presName="sibTrans" presStyleLbl="sibTrans2D1" presStyleIdx="2" presStyleCnt="6" custScaleX="151456"/>
      <dgm:spPr/>
      <dgm:t>
        <a:bodyPr/>
        <a:lstStyle/>
        <a:p>
          <a:endParaRPr lang="en-US"/>
        </a:p>
      </dgm:t>
    </dgm:pt>
    <dgm:pt modelId="{FBCBDFB9-5B9B-434B-B102-29E7406BFFDE}" type="pres">
      <dgm:prSet presAssocID="{2D03F4DB-D0B5-4754-826E-716DC8933343}" presName="connectorText" presStyleLbl="sibTrans2D1" presStyleIdx="2" presStyleCnt="6"/>
      <dgm:spPr/>
      <dgm:t>
        <a:bodyPr/>
        <a:lstStyle/>
        <a:p>
          <a:endParaRPr lang="en-US"/>
        </a:p>
      </dgm:t>
    </dgm:pt>
    <dgm:pt modelId="{C5930092-87DC-4938-9036-8331DA4EED30}" type="pres">
      <dgm:prSet presAssocID="{556207C4-BD1C-41D6-B2E7-DA1D29D434E1}" presName="node" presStyleLbl="node1" presStyleIdx="3" presStyleCnt="6">
        <dgm:presLayoutVars>
          <dgm:bulletEnabled val="1"/>
        </dgm:presLayoutVars>
      </dgm:prSet>
      <dgm:spPr/>
      <dgm:t>
        <a:bodyPr/>
        <a:lstStyle/>
        <a:p>
          <a:endParaRPr lang="en-US"/>
        </a:p>
      </dgm:t>
    </dgm:pt>
    <dgm:pt modelId="{37B19ECD-763B-4778-999E-532A020055C3}" type="pres">
      <dgm:prSet presAssocID="{17B6671F-C0D5-46DE-87EC-976C3916EE10}" presName="sibTrans" presStyleLbl="sibTrans2D1" presStyleIdx="3" presStyleCnt="6" custLinFactNeighborX="-23118" custLinFactNeighborY="-18566"/>
      <dgm:spPr/>
      <dgm:t>
        <a:bodyPr/>
        <a:lstStyle/>
        <a:p>
          <a:endParaRPr lang="en-US"/>
        </a:p>
      </dgm:t>
    </dgm:pt>
    <dgm:pt modelId="{E2E40BA5-D860-4EA5-B92D-81EB3A5E565E}" type="pres">
      <dgm:prSet presAssocID="{17B6671F-C0D5-46DE-87EC-976C3916EE10}" presName="connectorText" presStyleLbl="sibTrans2D1" presStyleIdx="3" presStyleCnt="6"/>
      <dgm:spPr/>
      <dgm:t>
        <a:bodyPr/>
        <a:lstStyle/>
        <a:p>
          <a:endParaRPr lang="en-US"/>
        </a:p>
      </dgm:t>
    </dgm:pt>
    <dgm:pt modelId="{5EB94DC0-A63F-4AB3-AAEE-6DEC0E8FF78A}" type="pres">
      <dgm:prSet presAssocID="{F0CE2A23-B069-45E3-A2C1-7FE8F93BCFFC}" presName="node" presStyleLbl="node1" presStyleIdx="4" presStyleCnt="6">
        <dgm:presLayoutVars>
          <dgm:bulletEnabled val="1"/>
        </dgm:presLayoutVars>
      </dgm:prSet>
      <dgm:spPr/>
      <dgm:t>
        <a:bodyPr/>
        <a:lstStyle/>
        <a:p>
          <a:endParaRPr lang="en-US"/>
        </a:p>
      </dgm:t>
    </dgm:pt>
    <dgm:pt modelId="{439A3D29-0124-4F51-91B4-FF08915E7BE6}" type="pres">
      <dgm:prSet presAssocID="{68A23009-6E0A-427A-9648-29C5D57DC723}" presName="sibTrans" presStyleLbl="sibTrans2D1" presStyleIdx="4" presStyleCnt="6" custScaleX="160822"/>
      <dgm:spPr/>
      <dgm:t>
        <a:bodyPr/>
        <a:lstStyle/>
        <a:p>
          <a:endParaRPr lang="en-US"/>
        </a:p>
      </dgm:t>
    </dgm:pt>
    <dgm:pt modelId="{3EDE1DF8-3A68-4F55-B544-5496B0C065AA}" type="pres">
      <dgm:prSet presAssocID="{68A23009-6E0A-427A-9648-29C5D57DC723}" presName="connectorText" presStyleLbl="sibTrans2D1" presStyleIdx="4" presStyleCnt="6"/>
      <dgm:spPr/>
      <dgm:t>
        <a:bodyPr/>
        <a:lstStyle/>
        <a:p>
          <a:endParaRPr lang="en-US"/>
        </a:p>
      </dgm:t>
    </dgm:pt>
    <dgm:pt modelId="{75057F21-854E-4852-8B6C-B830555DBD97}" type="pres">
      <dgm:prSet presAssocID="{3423E8A3-BA1F-4E26-8DC7-AFF10D887695}" presName="node" presStyleLbl="node1" presStyleIdx="5" presStyleCnt="6">
        <dgm:presLayoutVars>
          <dgm:bulletEnabled val="1"/>
        </dgm:presLayoutVars>
      </dgm:prSet>
      <dgm:spPr/>
      <dgm:t>
        <a:bodyPr/>
        <a:lstStyle/>
        <a:p>
          <a:endParaRPr lang="en-US"/>
        </a:p>
      </dgm:t>
    </dgm:pt>
    <dgm:pt modelId="{C21E8AC3-A44C-4BE1-B522-B515B6ABED8B}" type="pres">
      <dgm:prSet presAssocID="{AC7911F9-AFAE-40A3-8F36-F0A25A67FA3A}" presName="sibTrans" presStyleLbl="sibTrans2D1" presStyleIdx="5" presStyleCnt="6" custScaleX="112558"/>
      <dgm:spPr/>
      <dgm:t>
        <a:bodyPr/>
        <a:lstStyle/>
        <a:p>
          <a:endParaRPr lang="en-US"/>
        </a:p>
      </dgm:t>
    </dgm:pt>
    <dgm:pt modelId="{5374A67A-2C70-4C82-9103-41077C3E76B3}" type="pres">
      <dgm:prSet presAssocID="{AC7911F9-AFAE-40A3-8F36-F0A25A67FA3A}" presName="connectorText" presStyleLbl="sibTrans2D1" presStyleIdx="5" presStyleCnt="6"/>
      <dgm:spPr/>
      <dgm:t>
        <a:bodyPr/>
        <a:lstStyle/>
        <a:p>
          <a:endParaRPr lang="en-US"/>
        </a:p>
      </dgm:t>
    </dgm:pt>
  </dgm:ptLst>
  <dgm:cxnLst>
    <dgm:cxn modelId="{B3877058-E213-49D7-A1C4-3EAB89F6477B}" type="presOf" srcId="{17B6671F-C0D5-46DE-87EC-976C3916EE10}" destId="{37B19ECD-763B-4778-999E-532A020055C3}" srcOrd="0" destOrd="0" presId="urn:microsoft.com/office/officeart/2005/8/layout/cycle2"/>
    <dgm:cxn modelId="{F4FAEC9F-3AA3-45B3-AF0E-6DF3CF0FDF1D}" type="presOf" srcId="{556207C4-BD1C-41D6-B2E7-DA1D29D434E1}" destId="{C5930092-87DC-4938-9036-8331DA4EED30}" srcOrd="0" destOrd="0" presId="urn:microsoft.com/office/officeart/2005/8/layout/cycle2"/>
    <dgm:cxn modelId="{5B8E8FDD-0B0A-4E6A-8D0F-F1CE01FB07DB}" type="presOf" srcId="{2D03F4DB-D0B5-4754-826E-716DC8933343}" destId="{FBCBDFB9-5B9B-434B-B102-29E7406BFFDE}" srcOrd="1" destOrd="0" presId="urn:microsoft.com/office/officeart/2005/8/layout/cycle2"/>
    <dgm:cxn modelId="{56EB58BA-ACD6-4D1F-B3AB-8626331AC3F2}" type="presOf" srcId="{26C84594-22DC-468A-BBE7-D12CCE52ED59}" destId="{09910188-8393-4455-BE64-DFD28894B006}" srcOrd="0" destOrd="0" presId="urn:microsoft.com/office/officeart/2005/8/layout/cycle2"/>
    <dgm:cxn modelId="{BE6C5965-2908-43E2-9CFB-1A6E37B4A201}" type="presOf" srcId="{6D0329AC-2361-413D-84B8-4E416CABEC12}" destId="{142EFF0C-069D-4DAF-A1EE-FCA18C79FD61}" srcOrd="1" destOrd="0" presId="urn:microsoft.com/office/officeart/2005/8/layout/cycle2"/>
    <dgm:cxn modelId="{D364DDC3-22FE-48DC-A37D-B174286B9FAD}" type="presOf" srcId="{F0CE2A23-B069-45E3-A2C1-7FE8F93BCFFC}" destId="{5EB94DC0-A63F-4AB3-AAEE-6DEC0E8FF78A}" srcOrd="0" destOrd="0" presId="urn:microsoft.com/office/officeart/2005/8/layout/cycle2"/>
    <dgm:cxn modelId="{8E230697-420D-4C56-88D1-B4449220F6FF}" type="presOf" srcId="{F161D87D-9F04-4A4D-B6BD-C22089350CF4}" destId="{BA8ECF80-D69D-4F0A-8B5E-814675ADBC8F}" srcOrd="0" destOrd="0" presId="urn:microsoft.com/office/officeart/2005/8/layout/cycle2"/>
    <dgm:cxn modelId="{7BA6135D-BEBE-427C-AA67-AE36473D8F10}" type="presOf" srcId="{68A23009-6E0A-427A-9648-29C5D57DC723}" destId="{3EDE1DF8-3A68-4F55-B544-5496B0C065AA}" srcOrd="1" destOrd="0" presId="urn:microsoft.com/office/officeart/2005/8/layout/cycle2"/>
    <dgm:cxn modelId="{5EB646AE-62A0-4525-A8F0-094DA9486304}" srcId="{F161D87D-9F04-4A4D-B6BD-C22089350CF4}" destId="{29907E3B-B99C-474F-837B-34FFFF6AEAEF}" srcOrd="0" destOrd="0" parTransId="{8EC690F0-331D-4CF6-8372-1DAD68DFED7A}" sibTransId="{6BDBF1A9-0B9F-40CD-A482-9F9D47830A4B}"/>
    <dgm:cxn modelId="{159CB61C-3913-4760-B9DD-38A19F7F2795}" type="presOf" srcId="{6BDBF1A9-0B9F-40CD-A482-9F9D47830A4B}" destId="{9E743ED6-11E7-457D-B09A-5F34B764A7B5}" srcOrd="0" destOrd="0" presId="urn:microsoft.com/office/officeart/2005/8/layout/cycle2"/>
    <dgm:cxn modelId="{B926B9BA-2A25-4BC7-8318-90BF9EDE9F2A}" srcId="{F161D87D-9F04-4A4D-B6BD-C22089350CF4}" destId="{3423E8A3-BA1F-4E26-8DC7-AFF10D887695}" srcOrd="5" destOrd="0" parTransId="{9F35BF13-7870-48F5-B796-FF3156AD2B9D}" sibTransId="{AC7911F9-AFAE-40A3-8F36-F0A25A67FA3A}"/>
    <dgm:cxn modelId="{D30B6566-020E-4301-9B85-EEB9D55B368A}" type="presOf" srcId="{AC7911F9-AFAE-40A3-8F36-F0A25A67FA3A}" destId="{C21E8AC3-A44C-4BE1-B522-B515B6ABED8B}" srcOrd="0" destOrd="0" presId="urn:microsoft.com/office/officeart/2005/8/layout/cycle2"/>
    <dgm:cxn modelId="{FDC68DD5-ED40-487F-A3C2-E2A9C0529241}" type="presOf" srcId="{6D0329AC-2361-413D-84B8-4E416CABEC12}" destId="{A3B59A83-A5BE-4F7D-8045-49ACC94B8772}" srcOrd="0" destOrd="0" presId="urn:microsoft.com/office/officeart/2005/8/layout/cycle2"/>
    <dgm:cxn modelId="{ACA8FB83-BFC0-4558-A376-CE1A8FAB18FD}" type="presOf" srcId="{3423E8A3-BA1F-4E26-8DC7-AFF10D887695}" destId="{75057F21-854E-4852-8B6C-B830555DBD97}" srcOrd="0" destOrd="0" presId="urn:microsoft.com/office/officeart/2005/8/layout/cycle2"/>
    <dgm:cxn modelId="{4CD819E7-A9C3-4B61-9331-5FD0ADEEE700}" type="presOf" srcId="{68A23009-6E0A-427A-9648-29C5D57DC723}" destId="{439A3D29-0124-4F51-91B4-FF08915E7BE6}" srcOrd="0" destOrd="0" presId="urn:microsoft.com/office/officeart/2005/8/layout/cycle2"/>
    <dgm:cxn modelId="{9DFBA349-015C-4153-8374-70E2EC5E4C73}" type="presOf" srcId="{AC7911F9-AFAE-40A3-8F36-F0A25A67FA3A}" destId="{5374A67A-2C70-4C82-9103-41077C3E76B3}" srcOrd="1" destOrd="0" presId="urn:microsoft.com/office/officeart/2005/8/layout/cycle2"/>
    <dgm:cxn modelId="{2740DE74-554B-48D3-8303-1F607E00536D}" srcId="{F161D87D-9F04-4A4D-B6BD-C22089350CF4}" destId="{F0CE2A23-B069-45E3-A2C1-7FE8F93BCFFC}" srcOrd="4" destOrd="0" parTransId="{23594118-EC4B-45B3-B659-3A8105E274A5}" sibTransId="{68A23009-6E0A-427A-9648-29C5D57DC723}"/>
    <dgm:cxn modelId="{A89C20AE-EB1B-43C8-AD70-C16B7452A9EA}" srcId="{F161D87D-9F04-4A4D-B6BD-C22089350CF4}" destId="{26C84594-22DC-468A-BBE7-D12CCE52ED59}" srcOrd="2" destOrd="0" parTransId="{A4679580-8EFE-4BD7-981B-E9031D34BCC5}" sibTransId="{2D03F4DB-D0B5-4754-826E-716DC8933343}"/>
    <dgm:cxn modelId="{18FC865A-E75C-4C1C-99E5-66CC46F70CD6}" type="presOf" srcId="{6BDBF1A9-0B9F-40CD-A482-9F9D47830A4B}" destId="{B6A0C00F-3CFB-4655-976E-DBC013CDD2F7}" srcOrd="1" destOrd="0" presId="urn:microsoft.com/office/officeart/2005/8/layout/cycle2"/>
    <dgm:cxn modelId="{E111269E-6127-4D25-B423-40F11E13142F}" type="presOf" srcId="{29907E3B-B99C-474F-837B-34FFFF6AEAEF}" destId="{A20C64FC-BF4C-40E7-A0C9-72B4C54296AC}" srcOrd="0" destOrd="0" presId="urn:microsoft.com/office/officeart/2005/8/layout/cycle2"/>
    <dgm:cxn modelId="{B5DF15C5-FFDC-4154-8756-F51361D2329C}" type="presOf" srcId="{649F9A3D-F74E-4A3E-BF40-307C85AD3D66}" destId="{512227B0-05A6-4124-BE8B-AC8C094D7A9C}" srcOrd="0" destOrd="0" presId="urn:microsoft.com/office/officeart/2005/8/layout/cycle2"/>
    <dgm:cxn modelId="{78F2C984-8DEF-48D2-A44F-442F29E5805E}" type="presOf" srcId="{17B6671F-C0D5-46DE-87EC-976C3916EE10}" destId="{E2E40BA5-D860-4EA5-B92D-81EB3A5E565E}" srcOrd="1" destOrd="0" presId="urn:microsoft.com/office/officeart/2005/8/layout/cycle2"/>
    <dgm:cxn modelId="{3611F52F-8468-4050-9E34-C8E43D9154D7}" srcId="{F161D87D-9F04-4A4D-B6BD-C22089350CF4}" destId="{649F9A3D-F74E-4A3E-BF40-307C85AD3D66}" srcOrd="1" destOrd="0" parTransId="{3CF7C865-B404-41BD-80B5-4216408EB36D}" sibTransId="{6D0329AC-2361-413D-84B8-4E416CABEC12}"/>
    <dgm:cxn modelId="{35F33F52-EFE6-4F33-B060-B25897601A5F}" srcId="{F161D87D-9F04-4A4D-B6BD-C22089350CF4}" destId="{556207C4-BD1C-41D6-B2E7-DA1D29D434E1}" srcOrd="3" destOrd="0" parTransId="{57984715-22AD-4687-9128-3C812360594D}" sibTransId="{17B6671F-C0D5-46DE-87EC-976C3916EE10}"/>
    <dgm:cxn modelId="{65802998-07ED-4A91-B66E-157BB96404FF}" type="presOf" srcId="{2D03F4DB-D0B5-4754-826E-716DC8933343}" destId="{5A203B86-6BD1-4CF4-98A1-8A8DB904C73A}" srcOrd="0" destOrd="0" presId="urn:microsoft.com/office/officeart/2005/8/layout/cycle2"/>
    <dgm:cxn modelId="{AE788DB0-ABDB-4CC9-B854-DE5E138F1ADA}" type="presParOf" srcId="{BA8ECF80-D69D-4F0A-8B5E-814675ADBC8F}" destId="{A20C64FC-BF4C-40E7-A0C9-72B4C54296AC}" srcOrd="0" destOrd="0" presId="urn:microsoft.com/office/officeart/2005/8/layout/cycle2"/>
    <dgm:cxn modelId="{97496259-B6B3-404C-A989-FB4AEA8145A7}" type="presParOf" srcId="{BA8ECF80-D69D-4F0A-8B5E-814675ADBC8F}" destId="{9E743ED6-11E7-457D-B09A-5F34B764A7B5}" srcOrd="1" destOrd="0" presId="urn:microsoft.com/office/officeart/2005/8/layout/cycle2"/>
    <dgm:cxn modelId="{92604E67-70BB-4698-B679-85C2E51B241B}" type="presParOf" srcId="{9E743ED6-11E7-457D-B09A-5F34B764A7B5}" destId="{B6A0C00F-3CFB-4655-976E-DBC013CDD2F7}" srcOrd="0" destOrd="0" presId="urn:microsoft.com/office/officeart/2005/8/layout/cycle2"/>
    <dgm:cxn modelId="{C0D36C00-8BBF-4C7C-A5CD-C632FD23E930}" type="presParOf" srcId="{BA8ECF80-D69D-4F0A-8B5E-814675ADBC8F}" destId="{512227B0-05A6-4124-BE8B-AC8C094D7A9C}" srcOrd="2" destOrd="0" presId="urn:microsoft.com/office/officeart/2005/8/layout/cycle2"/>
    <dgm:cxn modelId="{98D782BF-FBE2-4B00-B088-D590AB86A5CC}" type="presParOf" srcId="{BA8ECF80-D69D-4F0A-8B5E-814675ADBC8F}" destId="{A3B59A83-A5BE-4F7D-8045-49ACC94B8772}" srcOrd="3" destOrd="0" presId="urn:microsoft.com/office/officeart/2005/8/layout/cycle2"/>
    <dgm:cxn modelId="{1FE91A3A-CBD2-4869-89D6-E9098B8F64C0}" type="presParOf" srcId="{A3B59A83-A5BE-4F7D-8045-49ACC94B8772}" destId="{142EFF0C-069D-4DAF-A1EE-FCA18C79FD61}" srcOrd="0" destOrd="0" presId="urn:microsoft.com/office/officeart/2005/8/layout/cycle2"/>
    <dgm:cxn modelId="{E9E27036-68E1-47CA-8D92-97FE1B9024EC}" type="presParOf" srcId="{BA8ECF80-D69D-4F0A-8B5E-814675ADBC8F}" destId="{09910188-8393-4455-BE64-DFD28894B006}" srcOrd="4" destOrd="0" presId="urn:microsoft.com/office/officeart/2005/8/layout/cycle2"/>
    <dgm:cxn modelId="{2665D9A8-7D1B-4649-B586-C72A8B0E3F27}" type="presParOf" srcId="{BA8ECF80-D69D-4F0A-8B5E-814675ADBC8F}" destId="{5A203B86-6BD1-4CF4-98A1-8A8DB904C73A}" srcOrd="5" destOrd="0" presId="urn:microsoft.com/office/officeart/2005/8/layout/cycle2"/>
    <dgm:cxn modelId="{7447DD0C-4568-48B8-8013-356E53B8267B}" type="presParOf" srcId="{5A203B86-6BD1-4CF4-98A1-8A8DB904C73A}" destId="{FBCBDFB9-5B9B-434B-B102-29E7406BFFDE}" srcOrd="0" destOrd="0" presId="urn:microsoft.com/office/officeart/2005/8/layout/cycle2"/>
    <dgm:cxn modelId="{42835B5D-D7FD-411D-9E00-FE0D98F081BD}" type="presParOf" srcId="{BA8ECF80-D69D-4F0A-8B5E-814675ADBC8F}" destId="{C5930092-87DC-4938-9036-8331DA4EED30}" srcOrd="6" destOrd="0" presId="urn:microsoft.com/office/officeart/2005/8/layout/cycle2"/>
    <dgm:cxn modelId="{AB005745-339A-4297-8851-BB9FE785AFC8}" type="presParOf" srcId="{BA8ECF80-D69D-4F0A-8B5E-814675ADBC8F}" destId="{37B19ECD-763B-4778-999E-532A020055C3}" srcOrd="7" destOrd="0" presId="urn:microsoft.com/office/officeart/2005/8/layout/cycle2"/>
    <dgm:cxn modelId="{0AFAC907-6A93-4874-984F-F18B1B076D0B}" type="presParOf" srcId="{37B19ECD-763B-4778-999E-532A020055C3}" destId="{E2E40BA5-D860-4EA5-B92D-81EB3A5E565E}" srcOrd="0" destOrd="0" presId="urn:microsoft.com/office/officeart/2005/8/layout/cycle2"/>
    <dgm:cxn modelId="{7E8EAE0E-C3D4-4B33-9EF3-E5D595129EB0}" type="presParOf" srcId="{BA8ECF80-D69D-4F0A-8B5E-814675ADBC8F}" destId="{5EB94DC0-A63F-4AB3-AAEE-6DEC0E8FF78A}" srcOrd="8" destOrd="0" presId="urn:microsoft.com/office/officeart/2005/8/layout/cycle2"/>
    <dgm:cxn modelId="{80EB07A6-E56F-4593-AC6C-BFB93EF0D7C1}" type="presParOf" srcId="{BA8ECF80-D69D-4F0A-8B5E-814675ADBC8F}" destId="{439A3D29-0124-4F51-91B4-FF08915E7BE6}" srcOrd="9" destOrd="0" presId="urn:microsoft.com/office/officeart/2005/8/layout/cycle2"/>
    <dgm:cxn modelId="{3C9EA409-2ABC-4B51-896F-43F624BA4920}" type="presParOf" srcId="{439A3D29-0124-4F51-91B4-FF08915E7BE6}" destId="{3EDE1DF8-3A68-4F55-B544-5496B0C065AA}" srcOrd="0" destOrd="0" presId="urn:microsoft.com/office/officeart/2005/8/layout/cycle2"/>
    <dgm:cxn modelId="{A285C678-9AB8-46B6-AC25-BCAC4E57E8F3}" type="presParOf" srcId="{BA8ECF80-D69D-4F0A-8B5E-814675ADBC8F}" destId="{75057F21-854E-4852-8B6C-B830555DBD97}" srcOrd="10" destOrd="0" presId="urn:microsoft.com/office/officeart/2005/8/layout/cycle2"/>
    <dgm:cxn modelId="{21734650-E9FC-4F4B-9885-ACE62881B150}" type="presParOf" srcId="{BA8ECF80-D69D-4F0A-8B5E-814675ADBC8F}" destId="{C21E8AC3-A44C-4BE1-B522-B515B6ABED8B}" srcOrd="11" destOrd="0" presId="urn:microsoft.com/office/officeart/2005/8/layout/cycle2"/>
    <dgm:cxn modelId="{3514EDFF-E915-4CAA-ABDA-C1CDF9098AC3}" type="presParOf" srcId="{C21E8AC3-A44C-4BE1-B522-B515B6ABED8B}" destId="{5374A67A-2C70-4C82-9103-41077C3E76B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64FC-BF4C-40E7-A0C9-72B4C54296AC}">
      <dsp:nvSpPr>
        <dsp:cNvPr id="0" name=""/>
        <dsp:cNvSpPr/>
      </dsp:nvSpPr>
      <dsp:spPr>
        <a:xfrm>
          <a:off x="3550220" y="1185"/>
          <a:ext cx="1129158" cy="1129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Observation/</a:t>
          </a:r>
        </a:p>
        <a:p>
          <a:pPr lvl="0" algn="ctr" defTabSz="444500">
            <a:lnSpc>
              <a:spcPct val="90000"/>
            </a:lnSpc>
            <a:spcBef>
              <a:spcPct val="0"/>
            </a:spcBef>
            <a:spcAft>
              <a:spcPct val="35000"/>
            </a:spcAft>
          </a:pPr>
          <a:r>
            <a:rPr lang="en-US" sz="1000" kern="1200"/>
            <a:t>Experiment</a:t>
          </a:r>
        </a:p>
      </dsp:txBody>
      <dsp:txXfrm>
        <a:off x="3715581" y="166546"/>
        <a:ext cx="798436" cy="798436"/>
      </dsp:txXfrm>
    </dsp:sp>
    <dsp:sp modelId="{9E743ED6-11E7-457D-B09A-5F34B764A7B5}">
      <dsp:nvSpPr>
        <dsp:cNvPr id="0" name=""/>
        <dsp:cNvSpPr/>
      </dsp:nvSpPr>
      <dsp:spPr>
        <a:xfrm rot="2207700">
          <a:off x="4619058" y="756654"/>
          <a:ext cx="571380" cy="38109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solidFill>
              <a:srgbClr val="FF0000"/>
            </a:solidFill>
          </a:endParaRPr>
        </a:p>
      </dsp:txBody>
      <dsp:txXfrm>
        <a:off x="4630446" y="798634"/>
        <a:ext cx="457053" cy="228655"/>
      </dsp:txXfrm>
    </dsp:sp>
    <dsp:sp modelId="{512227B0-05A6-4124-BE8B-AC8C094D7A9C}">
      <dsp:nvSpPr>
        <dsp:cNvPr id="0" name=""/>
        <dsp:cNvSpPr/>
      </dsp:nvSpPr>
      <dsp:spPr>
        <a:xfrm>
          <a:off x="5020053" y="849793"/>
          <a:ext cx="1129158" cy="1129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Dissertation/</a:t>
          </a:r>
        </a:p>
        <a:p>
          <a:pPr lvl="0" algn="ctr" defTabSz="444500">
            <a:lnSpc>
              <a:spcPct val="90000"/>
            </a:lnSpc>
            <a:spcBef>
              <a:spcPct val="0"/>
            </a:spcBef>
            <a:spcAft>
              <a:spcPct val="35000"/>
            </a:spcAft>
          </a:pPr>
          <a:r>
            <a:rPr lang="en-US" sz="1000" kern="1200" dirty="0"/>
            <a:t>conference presentation</a:t>
          </a:r>
        </a:p>
      </dsp:txBody>
      <dsp:txXfrm>
        <a:off x="5185414" y="1015154"/>
        <a:ext cx="798436" cy="798436"/>
      </dsp:txXfrm>
    </dsp:sp>
    <dsp:sp modelId="{A3B59A83-A5BE-4F7D-8045-49ACC94B8772}">
      <dsp:nvSpPr>
        <dsp:cNvPr id="0" name=""/>
        <dsp:cNvSpPr/>
      </dsp:nvSpPr>
      <dsp:spPr>
        <a:xfrm rot="5400000">
          <a:off x="5315159" y="2063915"/>
          <a:ext cx="538946" cy="38109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372323" y="2082970"/>
        <a:ext cx="424619" cy="228655"/>
      </dsp:txXfrm>
    </dsp:sp>
    <dsp:sp modelId="{09910188-8393-4455-BE64-DFD28894B006}">
      <dsp:nvSpPr>
        <dsp:cNvPr id="0" name=""/>
        <dsp:cNvSpPr/>
      </dsp:nvSpPr>
      <dsp:spPr>
        <a:xfrm>
          <a:off x="5020053" y="2547010"/>
          <a:ext cx="1129158" cy="1129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Peer reviewed journal article</a:t>
          </a:r>
        </a:p>
      </dsp:txBody>
      <dsp:txXfrm>
        <a:off x="5185414" y="2712371"/>
        <a:ext cx="798436" cy="798436"/>
      </dsp:txXfrm>
    </dsp:sp>
    <dsp:sp modelId="{5A203B86-6BD1-4CF4-98A1-8A8DB904C73A}">
      <dsp:nvSpPr>
        <dsp:cNvPr id="0" name=""/>
        <dsp:cNvSpPr/>
      </dsp:nvSpPr>
      <dsp:spPr>
        <a:xfrm rot="9000000">
          <a:off x="4629100" y="3341088"/>
          <a:ext cx="455989" cy="38109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4735769" y="3388724"/>
        <a:ext cx="341662" cy="228655"/>
      </dsp:txXfrm>
    </dsp:sp>
    <dsp:sp modelId="{C5930092-87DC-4938-9036-8331DA4EED30}">
      <dsp:nvSpPr>
        <dsp:cNvPr id="0" name=""/>
        <dsp:cNvSpPr/>
      </dsp:nvSpPr>
      <dsp:spPr>
        <a:xfrm>
          <a:off x="3550220" y="3395618"/>
          <a:ext cx="1129158" cy="1129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Review article/Meta-analysis</a:t>
          </a:r>
        </a:p>
      </dsp:txBody>
      <dsp:txXfrm>
        <a:off x="3715581" y="3560979"/>
        <a:ext cx="798436" cy="798436"/>
      </dsp:txXfrm>
    </dsp:sp>
    <dsp:sp modelId="{37B19ECD-763B-4778-999E-532A020055C3}">
      <dsp:nvSpPr>
        <dsp:cNvPr id="0" name=""/>
        <dsp:cNvSpPr/>
      </dsp:nvSpPr>
      <dsp:spPr>
        <a:xfrm rot="12600000">
          <a:off x="3167126" y="3278855"/>
          <a:ext cx="301070" cy="38109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solidFill>
              <a:srgbClr val="FF0000"/>
            </a:solidFill>
          </a:endParaRPr>
        </a:p>
      </dsp:txBody>
      <dsp:txXfrm rot="10800000">
        <a:off x="3251397" y="3377653"/>
        <a:ext cx="210749" cy="228655"/>
      </dsp:txXfrm>
    </dsp:sp>
    <dsp:sp modelId="{5EB94DC0-A63F-4AB3-AAEE-6DEC0E8FF78A}">
      <dsp:nvSpPr>
        <dsp:cNvPr id="0" name=""/>
        <dsp:cNvSpPr/>
      </dsp:nvSpPr>
      <dsp:spPr>
        <a:xfrm>
          <a:off x="2080387" y="2547010"/>
          <a:ext cx="1129158" cy="1129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Books/</a:t>
          </a:r>
        </a:p>
        <a:p>
          <a:pPr lvl="0" algn="ctr" defTabSz="444500">
            <a:lnSpc>
              <a:spcPct val="90000"/>
            </a:lnSpc>
            <a:spcBef>
              <a:spcPct val="0"/>
            </a:spcBef>
            <a:spcAft>
              <a:spcPct val="35000"/>
            </a:spcAft>
          </a:pPr>
          <a:r>
            <a:rPr lang="en-US" sz="1000" kern="1200"/>
            <a:t>textbooks/</a:t>
          </a:r>
        </a:p>
        <a:p>
          <a:pPr lvl="0" algn="ctr" defTabSz="444500">
            <a:lnSpc>
              <a:spcPct val="90000"/>
            </a:lnSpc>
            <a:spcBef>
              <a:spcPct val="0"/>
            </a:spcBef>
            <a:spcAft>
              <a:spcPct val="35000"/>
            </a:spcAft>
          </a:pPr>
          <a:r>
            <a:rPr lang="en-US" sz="1000" kern="1200"/>
            <a:t>websites</a:t>
          </a:r>
        </a:p>
      </dsp:txBody>
      <dsp:txXfrm>
        <a:off x="2245748" y="2712371"/>
        <a:ext cx="798436" cy="798436"/>
      </dsp:txXfrm>
    </dsp:sp>
    <dsp:sp modelId="{439A3D29-0124-4F51-91B4-FF08915E7BE6}">
      <dsp:nvSpPr>
        <dsp:cNvPr id="0" name=""/>
        <dsp:cNvSpPr/>
      </dsp:nvSpPr>
      <dsp:spPr>
        <a:xfrm rot="16200000">
          <a:off x="2402873" y="2080956"/>
          <a:ext cx="484187" cy="38109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460037" y="2214338"/>
        <a:ext cx="369860" cy="228655"/>
      </dsp:txXfrm>
    </dsp:sp>
    <dsp:sp modelId="{75057F21-854E-4852-8B6C-B830555DBD97}">
      <dsp:nvSpPr>
        <dsp:cNvPr id="0" name=""/>
        <dsp:cNvSpPr/>
      </dsp:nvSpPr>
      <dsp:spPr>
        <a:xfrm>
          <a:off x="2080387" y="849793"/>
          <a:ext cx="1129158" cy="11291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Chemical "facts" or "laws"</a:t>
          </a:r>
        </a:p>
      </dsp:txBody>
      <dsp:txXfrm>
        <a:off x="2245748" y="1015154"/>
        <a:ext cx="798436" cy="798436"/>
      </dsp:txXfrm>
    </dsp:sp>
    <dsp:sp modelId="{C21E8AC3-A44C-4BE1-B522-B515B6ABED8B}">
      <dsp:nvSpPr>
        <dsp:cNvPr id="0" name=""/>
        <dsp:cNvSpPr/>
      </dsp:nvSpPr>
      <dsp:spPr>
        <a:xfrm rot="19800000">
          <a:off x="3203064" y="803783"/>
          <a:ext cx="338879" cy="38109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209874" y="905417"/>
        <a:ext cx="237215" cy="22865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ED3CF-7F6E-4A6D-9BB8-D49EFC6D4381}" type="datetimeFigureOut">
              <a:rPr lang="en-US" smtClean="0"/>
              <a:pPr/>
              <a:t>9/27/2021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070C8-9034-4340-8262-6CE4B385FBC5}" type="slidenum">
              <a:rPr lang="en-US" smtClean="0"/>
              <a:pPr/>
              <a:t>‹#›</a:t>
            </a:fld>
            <a:endParaRPr lang="en-US"/>
          </a:p>
        </p:txBody>
      </p:sp>
    </p:spTree>
    <p:extLst>
      <p:ext uri="{BB962C8B-B14F-4D97-AF65-F5344CB8AC3E}">
        <p14:creationId xmlns:p14="http://schemas.microsoft.com/office/powerpoint/2010/main" val="419256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1</a:t>
            </a:fld>
            <a:endParaRPr lang="en-US"/>
          </a:p>
        </p:txBody>
      </p:sp>
    </p:spTree>
    <p:extLst>
      <p:ext uri="{BB962C8B-B14F-4D97-AF65-F5344CB8AC3E}">
        <p14:creationId xmlns:p14="http://schemas.microsoft.com/office/powerpoint/2010/main" val="75800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appropriate</a:t>
            </a:r>
            <a:r>
              <a:rPr lang="en-US" baseline="0"/>
              <a:t> subheadings to narrow the topic. You can click on more than one subheading. If you want your topic to be the major point of the article, click also on the box by Restrict to </a:t>
            </a:r>
            <a:r>
              <a:rPr lang="en-US" baseline="0" err="1"/>
              <a:t>MeSH</a:t>
            </a:r>
            <a:r>
              <a:rPr lang="en-US" baseline="0"/>
              <a:t> Major Topic.</a:t>
            </a:r>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23</a:t>
            </a:fld>
            <a:endParaRPr lang="en-US"/>
          </a:p>
        </p:txBody>
      </p:sp>
    </p:spTree>
    <p:extLst>
      <p:ext uri="{BB962C8B-B14F-4D97-AF65-F5344CB8AC3E}">
        <p14:creationId xmlns:p14="http://schemas.microsoft.com/office/powerpoint/2010/main" val="768839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24</a:t>
            </a:fld>
            <a:endParaRPr lang="en-US"/>
          </a:p>
        </p:txBody>
      </p:sp>
    </p:spTree>
    <p:extLst>
      <p:ext uri="{BB962C8B-B14F-4D97-AF65-F5344CB8AC3E}">
        <p14:creationId xmlns:p14="http://schemas.microsoft.com/office/powerpoint/2010/main" val="1708290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PubMed</a:t>
            </a:r>
            <a:r>
              <a:rPr lang="en-US" baseline="0"/>
              <a:t> is a huge index of all medical articles going back for decades, including articles not in English.</a:t>
            </a:r>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25</a:t>
            </a:fld>
            <a:endParaRPr lang="en-US"/>
          </a:p>
        </p:txBody>
      </p:sp>
    </p:spTree>
    <p:extLst>
      <p:ext uri="{BB962C8B-B14F-4D97-AF65-F5344CB8AC3E}">
        <p14:creationId xmlns:p14="http://schemas.microsoft.com/office/powerpoint/2010/main" val="1904934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26</a:t>
            </a:fld>
            <a:endParaRPr lang="en-US"/>
          </a:p>
        </p:txBody>
      </p:sp>
    </p:spTree>
    <p:extLst>
      <p:ext uri="{BB962C8B-B14F-4D97-AF65-F5344CB8AC3E}">
        <p14:creationId xmlns:p14="http://schemas.microsoft.com/office/powerpoint/2010/main" val="422453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Diazepam</a:t>
            </a:r>
            <a:r>
              <a:rPr lang="en-US" baseline="0"/>
              <a:t> as a keyword search found 23931 articles. As a </a:t>
            </a:r>
            <a:r>
              <a:rPr lang="en-US" baseline="0" err="1"/>
              <a:t>MeSH</a:t>
            </a:r>
            <a:r>
              <a:rPr lang="en-US" baseline="0"/>
              <a:t> subject heading, it found 16947. With the two subheadings of pharmacokinetics and pharmacology, there were 11159 articles. When those articles also had to be a major topic of the article, it was narrowed down to5516 articles.</a:t>
            </a:r>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28</a:t>
            </a:fld>
            <a:endParaRPr lang="en-US"/>
          </a:p>
        </p:txBody>
      </p:sp>
    </p:spTree>
    <p:extLst>
      <p:ext uri="{BB962C8B-B14F-4D97-AF65-F5344CB8AC3E}">
        <p14:creationId xmlns:p14="http://schemas.microsoft.com/office/powerpoint/2010/main" val="2196246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32</a:t>
            </a:fld>
            <a:endParaRPr lang="en-US"/>
          </a:p>
        </p:txBody>
      </p:sp>
    </p:spTree>
    <p:extLst>
      <p:ext uri="{BB962C8B-B14F-4D97-AF65-F5344CB8AC3E}">
        <p14:creationId xmlns:p14="http://schemas.microsoft.com/office/powerpoint/2010/main" val="314800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070C8-9034-4340-8262-6CE4B385FBC5}" type="slidenum">
              <a:rPr lang="en-US" smtClean="0"/>
              <a:pPr/>
              <a:t>35</a:t>
            </a:fld>
            <a:endParaRPr lang="en-US"/>
          </a:p>
        </p:txBody>
      </p:sp>
    </p:spTree>
    <p:extLst>
      <p:ext uri="{BB962C8B-B14F-4D97-AF65-F5344CB8AC3E}">
        <p14:creationId xmlns:p14="http://schemas.microsoft.com/office/powerpoint/2010/main" val="264013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36</a:t>
            </a:fld>
            <a:endParaRPr lang="en-US"/>
          </a:p>
        </p:txBody>
      </p:sp>
    </p:spTree>
    <p:extLst>
      <p:ext uri="{BB962C8B-B14F-4D97-AF65-F5344CB8AC3E}">
        <p14:creationId xmlns:p14="http://schemas.microsoft.com/office/powerpoint/2010/main" val="125798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1EF249-9921-44D8-AB7C-0B4A56D07FC6}" type="slidenum">
              <a:rPr lang="en-US" smtClean="0"/>
              <a:pPr/>
              <a:t>2</a:t>
            </a:fld>
            <a:endParaRPr lang="en-US"/>
          </a:p>
        </p:txBody>
      </p:sp>
    </p:spTree>
    <p:extLst>
      <p:ext uri="{BB962C8B-B14F-4D97-AF65-F5344CB8AC3E}">
        <p14:creationId xmlns:p14="http://schemas.microsoft.com/office/powerpoint/2010/main" val="176593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“facts” include</a:t>
            </a:r>
            <a:r>
              <a:rPr lang="en-US" baseline="0" dirty="0" smtClean="0"/>
              <a:t> reactions such as H2+O=water or the properties such as boiling points or IR spectra. </a:t>
            </a:r>
          </a:p>
          <a:p>
            <a:endParaRPr lang="en-US" dirty="0"/>
          </a:p>
        </p:txBody>
      </p:sp>
      <p:sp>
        <p:nvSpPr>
          <p:cNvPr id="4" name="Slide Number Placeholder 3"/>
          <p:cNvSpPr>
            <a:spLocks noGrp="1"/>
          </p:cNvSpPr>
          <p:nvPr>
            <p:ph type="sldNum" sz="quarter" idx="10"/>
          </p:nvPr>
        </p:nvSpPr>
        <p:spPr/>
        <p:txBody>
          <a:bodyPr/>
          <a:lstStyle/>
          <a:p>
            <a:fld id="{A4A070C8-9034-4340-8262-6CE4B385FBC5}" type="slidenum">
              <a:rPr lang="en-US" smtClean="0"/>
              <a:pPr/>
              <a:t>4</a:t>
            </a:fld>
            <a:endParaRPr lang="en-US"/>
          </a:p>
        </p:txBody>
      </p:sp>
    </p:spTree>
    <p:extLst>
      <p:ext uri="{BB962C8B-B14F-4D97-AF65-F5344CB8AC3E}">
        <p14:creationId xmlns:p14="http://schemas.microsoft.com/office/powerpoint/2010/main" val="264391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SciFinder</a:t>
            </a:r>
            <a:r>
              <a:rPr lang="en-US" baseline="0"/>
              <a:t> indexes chemistry articles as well as having a database of chemicals and reactions that can be searched by name, structure, registry number.</a:t>
            </a:r>
          </a:p>
          <a:p>
            <a:r>
              <a:rPr lang="en-US" baseline="0" err="1"/>
              <a:t>Reaxys</a:t>
            </a:r>
            <a:r>
              <a:rPr lang="en-US" baseline="0"/>
              <a:t> also provides a database of information on chemicals and reactions</a:t>
            </a:r>
          </a:p>
          <a:p>
            <a:r>
              <a:rPr lang="en-US" baseline="0"/>
              <a:t>Web of Science allows you to search by keyword and author but most importantly by citation. It allows you to trace every source used by an article, as well as anyone since who has cited an article. This allows you to track the progress done on a scientific topic.</a:t>
            </a:r>
          </a:p>
          <a:p>
            <a:r>
              <a:rPr lang="en-US" baseline="0" err="1"/>
              <a:t>ChemSpider</a:t>
            </a:r>
            <a:r>
              <a:rPr lang="en-US" baseline="0"/>
              <a:t> provides a free database on chemicals and their properties.</a:t>
            </a:r>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6</a:t>
            </a:fld>
            <a:endParaRPr lang="en-US"/>
          </a:p>
        </p:txBody>
      </p:sp>
    </p:spTree>
    <p:extLst>
      <p:ext uri="{BB962C8B-B14F-4D97-AF65-F5344CB8AC3E}">
        <p14:creationId xmlns:p14="http://schemas.microsoft.com/office/powerpoint/2010/main" val="255646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11</a:t>
            </a:fld>
            <a:endParaRPr lang="en-US"/>
          </a:p>
        </p:txBody>
      </p:sp>
    </p:spTree>
    <p:extLst>
      <p:ext uri="{BB962C8B-B14F-4D97-AF65-F5344CB8AC3E}">
        <p14:creationId xmlns:p14="http://schemas.microsoft.com/office/powerpoint/2010/main" val="300871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14</a:t>
            </a:fld>
            <a:endParaRPr lang="en-US"/>
          </a:p>
        </p:txBody>
      </p:sp>
    </p:spTree>
    <p:extLst>
      <p:ext uri="{BB962C8B-B14F-4D97-AF65-F5344CB8AC3E}">
        <p14:creationId xmlns:p14="http://schemas.microsoft.com/office/powerpoint/2010/main" val="54807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t>
            </a:r>
            <a:r>
              <a:rPr lang="en-US" err="1"/>
              <a:t>ChemSpider</a:t>
            </a:r>
            <a:r>
              <a:rPr lang="en-US"/>
              <a:t> I searched by diazepam’s registry</a:t>
            </a:r>
            <a:r>
              <a:rPr lang="en-US" baseline="0"/>
              <a:t> number, which is more convenient for chemicals with long, complex names.</a:t>
            </a:r>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16</a:t>
            </a:fld>
            <a:endParaRPr lang="en-US"/>
          </a:p>
        </p:txBody>
      </p:sp>
    </p:spTree>
    <p:extLst>
      <p:ext uri="{BB962C8B-B14F-4D97-AF65-F5344CB8AC3E}">
        <p14:creationId xmlns:p14="http://schemas.microsoft.com/office/powerpoint/2010/main" val="257189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17</a:t>
            </a:fld>
            <a:endParaRPr lang="en-US"/>
          </a:p>
        </p:txBody>
      </p:sp>
    </p:spTree>
    <p:extLst>
      <p:ext uri="{BB962C8B-B14F-4D97-AF65-F5344CB8AC3E}">
        <p14:creationId xmlns:p14="http://schemas.microsoft.com/office/powerpoint/2010/main" val="358647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A070C8-9034-4340-8262-6CE4B385FBC5}" type="slidenum">
              <a:rPr lang="en-US" smtClean="0"/>
              <a:pPr/>
              <a:t>20</a:t>
            </a:fld>
            <a:endParaRPr lang="en-US"/>
          </a:p>
        </p:txBody>
      </p:sp>
    </p:spTree>
    <p:extLst>
      <p:ext uri="{BB962C8B-B14F-4D97-AF65-F5344CB8AC3E}">
        <p14:creationId xmlns:p14="http://schemas.microsoft.com/office/powerpoint/2010/main" val="26738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B479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6BDF8E-D4E5-4C87-A240-65C60F7A195F}" type="datetimeFigureOut">
              <a:rPr lang="en-US" smtClean="0"/>
              <a:pPr/>
              <a:t>9/27/2021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800" i="1">
                <a:solidFill>
                  <a:srgbClr val="A40045"/>
                </a:solidFill>
              </a:defRPr>
            </a:lvl1pPr>
          </a:lstStyle>
          <a:p>
            <a:endParaRPr lang="en-US"/>
          </a:p>
        </p:txBody>
      </p:sp>
      <p:sp>
        <p:nvSpPr>
          <p:cNvPr id="6" name="Slide Number Placeholder 5"/>
          <p:cNvSpPr>
            <a:spLocks noGrp="1"/>
          </p:cNvSpPr>
          <p:nvPr>
            <p:ph type="sldNum" sz="quarter" idx="12"/>
          </p:nvPr>
        </p:nvSpPr>
        <p:spPr/>
        <p:txBody>
          <a:bodyPr/>
          <a:lstStyle/>
          <a:p>
            <a:fld id="{E46D0D42-F5D3-412E-A31D-25DAEE8823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6BDF8E-D4E5-4C87-A240-65C60F7A195F}" type="datetimeFigureOut">
              <a:rPr lang="en-US" smtClean="0"/>
              <a:pPr/>
              <a:t>9/27/2021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800" i="1">
                <a:solidFill>
                  <a:srgbClr val="A40045"/>
                </a:solidFill>
              </a:defRPr>
            </a:lvl1pPr>
          </a:lstStyle>
          <a:p>
            <a:endParaRPr lang="en-US"/>
          </a:p>
        </p:txBody>
      </p:sp>
      <p:sp>
        <p:nvSpPr>
          <p:cNvPr id="6" name="Slide Number Placeholder 5"/>
          <p:cNvSpPr>
            <a:spLocks noGrp="1"/>
          </p:cNvSpPr>
          <p:nvPr>
            <p:ph type="sldNum" sz="quarter" idx="12"/>
          </p:nvPr>
        </p:nvSpPr>
        <p:spPr/>
        <p:txBody>
          <a:bodyPr/>
          <a:lstStyle/>
          <a:p>
            <a:fld id="{E46D0D42-F5D3-412E-A31D-25DAEE8823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6BDF8E-D4E5-4C87-A240-65C60F7A195F}" type="datetimeFigureOut">
              <a:rPr lang="en-US" smtClean="0"/>
              <a:pPr/>
              <a:t>9/27/2021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ctr">
              <a:defRPr sz="800" i="1">
                <a:solidFill>
                  <a:srgbClr val="A40045"/>
                </a:solidFill>
              </a:defRPr>
            </a:lvl1pPr>
          </a:lstStyle>
          <a:p>
            <a:endParaRPr lang="en-US"/>
          </a:p>
        </p:txBody>
      </p:sp>
      <p:sp>
        <p:nvSpPr>
          <p:cNvPr id="7" name="Slide Number Placeholder 6"/>
          <p:cNvSpPr>
            <a:spLocks noGrp="1"/>
          </p:cNvSpPr>
          <p:nvPr>
            <p:ph type="sldNum" sz="quarter" idx="12"/>
          </p:nvPr>
        </p:nvSpPr>
        <p:spPr/>
        <p:txBody>
          <a:bodyPr/>
          <a:lstStyle/>
          <a:p>
            <a:fld id="{E46D0D42-F5D3-412E-A31D-25DAEE8823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6BDF8E-D4E5-4C87-A240-65C60F7A195F}" type="datetimeFigureOut">
              <a:rPr lang="en-US" smtClean="0"/>
              <a:pPr/>
              <a:t>9/27/2021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lgn="ctr">
              <a:defRPr sz="800" i="1">
                <a:solidFill>
                  <a:srgbClr val="A40045"/>
                </a:solidFill>
              </a:defRPr>
            </a:lvl1pPr>
          </a:lstStyle>
          <a:p>
            <a:endParaRPr lang="en-US"/>
          </a:p>
        </p:txBody>
      </p:sp>
      <p:sp>
        <p:nvSpPr>
          <p:cNvPr id="5" name="Slide Number Placeholder 4"/>
          <p:cNvSpPr>
            <a:spLocks noGrp="1"/>
          </p:cNvSpPr>
          <p:nvPr>
            <p:ph type="sldNum" sz="quarter" idx="12"/>
          </p:nvPr>
        </p:nvSpPr>
        <p:spPr/>
        <p:txBody>
          <a:bodyPr/>
          <a:lstStyle/>
          <a:p>
            <a:fld id="{E46D0D42-F5D3-412E-A31D-25DAEE8823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F850515-92E9-4B6A-B899-323A582CF19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inal Marian Logo (7-02-08).JPG"/>
          <p:cNvPicPr>
            <a:picLocks noChangeAspect="1"/>
          </p:cNvPicPr>
          <p:nvPr/>
        </p:nvPicPr>
        <p:blipFill>
          <a:blip r:embed="rId7" cstate="print"/>
          <a:stretch>
            <a:fillRect/>
          </a:stretch>
        </p:blipFill>
        <p:spPr>
          <a:xfrm>
            <a:off x="7772400" y="228600"/>
            <a:ext cx="1214846" cy="661416"/>
          </a:xfrm>
          <a:prstGeom prst="rect">
            <a:avLst/>
          </a:prstGeom>
        </p:spPr>
      </p:pic>
      <p:pic>
        <p:nvPicPr>
          <p:cNvPr id="8" name="Picture 7" descr="Chapel One dimensional Notepad.jpg"/>
          <p:cNvPicPr>
            <a:picLocks noChangeAspect="1"/>
          </p:cNvPicPr>
          <p:nvPr/>
        </p:nvPicPr>
        <p:blipFill>
          <a:blip r:embed="rId8" cstate="print"/>
          <a:stretch>
            <a:fillRect/>
          </a:stretch>
        </p:blipFill>
        <p:spPr>
          <a:xfrm>
            <a:off x="0" y="0"/>
            <a:ext cx="4427113" cy="6858000"/>
          </a:xfrm>
          <a:prstGeom prst="rect">
            <a:avLst/>
          </a:prstGeom>
        </p:spPr>
      </p:pic>
      <p:sp>
        <p:nvSpPr>
          <p:cNvPr id="2" name="Title Placeholder 1"/>
          <p:cNvSpPr>
            <a:spLocks noGrp="1"/>
          </p:cNvSpPr>
          <p:nvPr>
            <p:ph type="title"/>
          </p:nvPr>
        </p:nvSpPr>
        <p:spPr>
          <a:xfrm>
            <a:off x="457200" y="274638"/>
            <a:ext cx="7086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1371600" cy="365125"/>
          </a:xfrm>
          <a:prstGeom prst="rect">
            <a:avLst/>
          </a:prstGeom>
        </p:spPr>
        <p:txBody>
          <a:bodyPr vert="horz" lIns="91440" tIns="45720" rIns="91440" bIns="45720" rtlCol="0" anchor="ctr"/>
          <a:lstStyle>
            <a:lvl1pPr algn="l">
              <a:defRPr sz="1200">
                <a:solidFill>
                  <a:srgbClr val="A40045"/>
                </a:solidFill>
              </a:defRPr>
            </a:lvl1pPr>
          </a:lstStyle>
          <a:p>
            <a:fld id="{FE6BDF8E-D4E5-4C87-A240-65C60F7A195F}" type="datetimeFigureOut">
              <a:rPr lang="en-US" smtClean="0"/>
              <a:pPr/>
              <a:t>9/27/2021</a:t>
            </a:fld>
            <a:endParaRPr lang="en-US"/>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rgbClr val="A40045"/>
                </a:solidFill>
              </a:defRPr>
            </a:lvl1pPr>
          </a:lstStyle>
          <a:p>
            <a:fld id="{E46D0D42-F5D3-412E-A31D-25DAEE882328}" type="slidenum">
              <a:rPr lang="en-US" smtClean="0"/>
              <a:pPr/>
              <a:t>‹#›</a:t>
            </a:fld>
            <a:endParaRPr lang="en-US"/>
          </a:p>
        </p:txBody>
      </p:sp>
      <p:sp>
        <p:nvSpPr>
          <p:cNvPr id="9" name="Footer Placeholder 4"/>
          <p:cNvSpPr>
            <a:spLocks noGrp="1"/>
          </p:cNvSpPr>
          <p:nvPr>
            <p:ph type="ftr" sz="quarter" idx="3"/>
          </p:nvPr>
        </p:nvSpPr>
        <p:spPr>
          <a:xfrm>
            <a:off x="1828800" y="6356350"/>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800" i="1" kern="1200">
                <a:solidFill>
                  <a:srgbClr val="A4004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Founded 1936 </a:t>
            </a:r>
            <a:r>
              <a:rPr lang="en-US">
                <a:cs typeface="Arial"/>
              </a:rPr>
              <a:t>● Sponsored by the Congregation of Sisters of St. Agnes</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ctr" defTabSz="914400" rtl="0" eaLnBrk="1" latinLnBrk="0" hangingPunct="1">
        <a:spcBef>
          <a:spcPct val="0"/>
        </a:spcBef>
        <a:buNone/>
        <a:defRPr sz="4000" b="1" kern="1200" cap="small" baseline="0">
          <a:solidFill>
            <a:srgbClr val="0B479D"/>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B479D"/>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B479D"/>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B479D"/>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B479D"/>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B479D"/>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oxnet.nlm.nih.gov/newtoxnet/hsdb.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chemspider.co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Structure/CN3D/cn3d.shtml" TargetMode="External"/><Relationship Id="rId2" Type="http://schemas.openxmlformats.org/officeDocument/2006/relationships/hyperlink" Target="https://pubchem.ncbi.nlm.nih.gov/edit2/index.html" TargetMode="External"/><Relationship Id="rId1" Type="http://schemas.openxmlformats.org/officeDocument/2006/relationships/slideLayout" Target="../slideLayouts/slideLayout2.xml"/><Relationship Id="rId6" Type="http://schemas.openxmlformats.org/officeDocument/2006/relationships/hyperlink" Target="http://jmol.sourceforge.net/" TargetMode="External"/><Relationship Id="rId5" Type="http://schemas.openxmlformats.org/officeDocument/2006/relationships/hyperlink" Target="http://accelrys.com/resource-center/downloads/freeware/" TargetMode="External"/><Relationship Id="rId4" Type="http://schemas.openxmlformats.org/officeDocument/2006/relationships/hyperlink" Target="http://www.xemistry.com/edit/frame.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libguides.caltech.edu/c.php?g=512661&amp;p=350254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arianuniversity.edu/welcome-to-cardinal-meyer-libr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lsevier.com/online-tools/reaxys/about/reaxys_new" TargetMode="External"/><Relationship Id="rId2" Type="http://schemas.openxmlformats.org/officeDocument/2006/relationships/hyperlink" Target="http://www.cas.org/" TargetMode="External"/><Relationship Id="rId1" Type="http://schemas.openxmlformats.org/officeDocument/2006/relationships/slideLayout" Target="../slideLayouts/slideLayout2.xml"/><Relationship Id="rId4" Type="http://schemas.openxmlformats.org/officeDocument/2006/relationships/hyperlink" Target="http://thomsonreuters.com/thomson-reuters-web-of-scie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pubs.acs.org/isbn/978084123999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lm.nih.gov/bsd/aim.html" TargetMode="External"/><Relationship Id="rId2" Type="http://schemas.openxmlformats.org/officeDocument/2006/relationships/hyperlink" Target="http://cassi.cas.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0-search.ebscohost.com.sabrecat.marianuniversity.edu/login.aspx?authtype=ip,uid&amp;profile=ehost&amp;defaultdb=ap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ncbi.nlm.nih.gov/entrez/query.fcgi" TargetMode="External"/><Relationship Id="rId5" Type="http://schemas.openxmlformats.org/officeDocument/2006/relationships/hyperlink" Target="http://0-journals.sagepub.com.sabrecat.marianuniversity.edu/search" TargetMode="External"/><Relationship Id="rId4" Type="http://schemas.openxmlformats.org/officeDocument/2006/relationships/hyperlink" Target="http://0-www.sciencedirect.com.sabrecat.marianuniversity.edu/"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cholar.google.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kayelaby.npl.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emspider.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toxnet.nlm.nih.gov/" TargetMode="External"/><Relationship Id="rId5" Type="http://schemas.openxmlformats.org/officeDocument/2006/relationships/hyperlink" Target="https://pubchem.ncbi.nlm.nih.gov/edit2/index.html" TargetMode="External"/><Relationship Id="rId4" Type="http://schemas.openxmlformats.org/officeDocument/2006/relationships/hyperlink" Target="http://pubchem.ncbi.nlm.nih.go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981200"/>
            <a:ext cx="7772400" cy="1828800"/>
          </a:xfrm>
        </p:spPr>
        <p:txBody>
          <a:bodyPr/>
          <a:lstStyle/>
          <a:p>
            <a:r>
              <a:rPr lang="en-US" sz="3600"/>
              <a:t>LIBRARY RESOURCES FOR CHEMISTRY</a:t>
            </a:r>
            <a:br>
              <a:rPr lang="en-US" sz="3600"/>
            </a:br>
            <a:endParaRPr lang="en-US" sz="3600"/>
          </a:p>
        </p:txBody>
      </p:sp>
      <p:sp>
        <p:nvSpPr>
          <p:cNvPr id="9219" name="Rectangle 3"/>
          <p:cNvSpPr>
            <a:spLocks noGrp="1" noChangeArrowheads="1"/>
          </p:cNvSpPr>
          <p:nvPr>
            <p:ph type="subTitle" idx="1"/>
          </p:nvPr>
        </p:nvSpPr>
        <p:spPr>
          <a:xfrm>
            <a:off x="1447800" y="4800600"/>
            <a:ext cx="6400800" cy="1752600"/>
          </a:xfrm>
        </p:spPr>
        <p:txBody>
          <a:bodyPr>
            <a:normAutofit/>
          </a:bodyPr>
          <a:lstStyle/>
          <a:p>
            <a:r>
              <a:rPr lang="en-US" sz="2400" smtClean="0"/>
              <a:t>Cardinal </a:t>
            </a:r>
            <a:r>
              <a:rPr lang="en-US" sz="2400" dirty="0"/>
              <a:t>Meyer Library</a:t>
            </a:r>
          </a:p>
          <a:p>
            <a:r>
              <a:rPr lang="en-US" sz="2400" dirty="0"/>
              <a:t>Marian </a:t>
            </a:r>
            <a:r>
              <a:rPr lang="en-US" sz="2400" dirty="0" smtClean="0"/>
              <a:t>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Registry Number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11" y="1146974"/>
            <a:ext cx="8663818" cy="5543076"/>
          </a:xfrm>
        </p:spPr>
      </p:pic>
    </p:spTree>
    <p:extLst>
      <p:ext uri="{BB962C8B-B14F-4D97-AF65-F5344CB8AC3E}">
        <p14:creationId xmlns:p14="http://schemas.microsoft.com/office/powerpoint/2010/main" val="315130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Chemical Abstracts Registry Number</a:t>
            </a:r>
          </a:p>
        </p:txBody>
      </p:sp>
      <p:sp>
        <p:nvSpPr>
          <p:cNvPr id="3" name="Text Placeholder 2"/>
          <p:cNvSpPr>
            <a:spLocks noGrp="1"/>
          </p:cNvSpPr>
          <p:nvPr>
            <p:ph type="body" sz="half" idx="1"/>
          </p:nvPr>
        </p:nvSpPr>
        <p:spPr/>
        <p:txBody>
          <a:bodyPr>
            <a:normAutofit/>
          </a:bodyPr>
          <a:lstStyle/>
          <a:p>
            <a:r>
              <a:rPr lang="en-US"/>
              <a:t>Used to find a substance over many databases like an Social Security number for a person</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1135" y="2590800"/>
            <a:ext cx="4434943" cy="2500312"/>
          </a:xfrm>
        </p:spPr>
      </p:pic>
    </p:spTree>
    <p:extLst>
      <p:ext uri="{BB962C8B-B14F-4D97-AF65-F5344CB8AC3E}">
        <p14:creationId xmlns:p14="http://schemas.microsoft.com/office/powerpoint/2010/main" val="3126463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Resources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952" y="1417638"/>
            <a:ext cx="7980364" cy="5071188"/>
          </a:xfrm>
        </p:spPr>
      </p:pic>
    </p:spTree>
    <p:extLst>
      <p:ext uri="{BB962C8B-B14F-4D97-AF65-F5344CB8AC3E}">
        <p14:creationId xmlns:p14="http://schemas.microsoft.com/office/powerpoint/2010/main" val="3667191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PubChem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06" y="1805474"/>
            <a:ext cx="8588920" cy="5127171"/>
          </a:xfrm>
        </p:spPr>
      </p:pic>
    </p:spTree>
    <p:extLst>
      <p:ext uri="{BB962C8B-B14F-4D97-AF65-F5344CB8AC3E}">
        <p14:creationId xmlns:p14="http://schemas.microsoft.com/office/powerpoint/2010/main" val="2269060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715962"/>
          </a:xfrm>
        </p:spPr>
        <p:txBody>
          <a:bodyPr/>
          <a:lstStyle/>
          <a:p>
            <a:r>
              <a:rPr lang="en-US" sz="2800">
                <a:hlinkClick r:id="rId3"/>
              </a:rPr>
              <a:t>Hazardous Substances Data Base</a:t>
            </a:r>
            <a:endParaRPr lang="en-US" sz="280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004596"/>
            <a:ext cx="7192934" cy="6005458"/>
          </a:xfrm>
        </p:spPr>
      </p:pic>
    </p:spTree>
    <p:extLst>
      <p:ext uri="{BB962C8B-B14F-4D97-AF65-F5344CB8AC3E}">
        <p14:creationId xmlns:p14="http://schemas.microsoft.com/office/powerpoint/2010/main" val="3198366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ChemSpider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4445"/>
            <a:ext cx="9144000" cy="4983555"/>
          </a:xfrm>
          <a:prstGeom prst="rect">
            <a:avLst/>
          </a:prstGeom>
        </p:spPr>
      </p:pic>
    </p:spTree>
    <p:extLst>
      <p:ext uri="{BB962C8B-B14F-4D97-AF65-F5344CB8AC3E}">
        <p14:creationId xmlns:p14="http://schemas.microsoft.com/office/powerpoint/2010/main" val="2976003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ChemSpider</a:t>
            </a:r>
            <a:endParaRPr lang="en-US" dirty="0"/>
          </a:p>
        </p:txBody>
      </p:sp>
      <p:sp>
        <p:nvSpPr>
          <p:cNvPr id="5" name="Content Placeholder 4"/>
          <p:cNvSpPr>
            <a:spLocks noGrp="1"/>
          </p:cNvSpPr>
          <p:nvPr>
            <p:ph idx="1"/>
          </p:nvPr>
        </p:nvSpPr>
        <p:spPr/>
        <p:txBody>
          <a:bodyPr/>
          <a:lstStyle/>
          <a:p>
            <a:r>
              <a:rPr lang="en-US" sz="2800"/>
              <a:t>Example: diazepam registry number </a:t>
            </a:r>
            <a:r>
              <a:rPr lang="en-US" sz="2800" err="1"/>
              <a:t>seach</a:t>
            </a:r>
            <a:endParaRPr lang="en-US" sz="2800"/>
          </a:p>
          <a:p>
            <a:pPr marL="0" indent="0">
              <a:buNone/>
            </a:pP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2362200"/>
            <a:ext cx="9144000" cy="4438403"/>
          </a:xfrm>
          <a:prstGeom prst="rect">
            <a:avLst/>
          </a:prstGeom>
        </p:spPr>
      </p:pic>
    </p:spTree>
    <p:extLst>
      <p:ext uri="{BB962C8B-B14F-4D97-AF65-F5344CB8AC3E}">
        <p14:creationId xmlns:p14="http://schemas.microsoft.com/office/powerpoint/2010/main" val="4203010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ChemSpider</a:t>
            </a:r>
            <a:r>
              <a:rPr lang="en-US" dirty="0"/>
              <a:t> Results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7569" y="1323975"/>
            <a:ext cx="6505862" cy="5562600"/>
          </a:xfrm>
        </p:spPr>
      </p:pic>
    </p:spTree>
    <p:extLst>
      <p:ext uri="{BB962C8B-B14F-4D97-AF65-F5344CB8AC3E}">
        <p14:creationId xmlns:p14="http://schemas.microsoft.com/office/powerpoint/2010/main" val="561746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Structural Searching</a:t>
            </a:r>
          </a:p>
        </p:txBody>
      </p:sp>
      <p:sp>
        <p:nvSpPr>
          <p:cNvPr id="3" name="Content Placeholder 2"/>
          <p:cNvSpPr>
            <a:spLocks noGrp="1"/>
          </p:cNvSpPr>
          <p:nvPr>
            <p:ph idx="1"/>
          </p:nvPr>
        </p:nvSpPr>
        <p:spPr>
          <a:xfrm>
            <a:off x="457200" y="1219200"/>
            <a:ext cx="8229600" cy="5638800"/>
          </a:xfrm>
        </p:spPr>
        <p:txBody>
          <a:bodyPr>
            <a:normAutofit fontScale="92500" lnSpcReduction="10000"/>
          </a:bodyPr>
          <a:lstStyle/>
          <a:p>
            <a:r>
              <a:rPr lang="en-US">
                <a:hlinkClick r:id="rId2"/>
              </a:rPr>
              <a:t>PubChem Searcher</a:t>
            </a:r>
            <a:endParaRPr lang="en-US"/>
          </a:p>
          <a:p>
            <a:pPr marL="0" indent="0">
              <a:buNone/>
            </a:pPr>
            <a:r>
              <a:rPr lang="en-US" sz="1400"/>
              <a:t>Platform-independent chemical structure drawing tool. Provides translation into </a:t>
            </a:r>
            <a:r>
              <a:rPr lang="en-US" sz="1400" err="1"/>
              <a:t>InChI</a:t>
            </a:r>
            <a:r>
              <a:rPr lang="en-US" sz="1400"/>
              <a:t>/SMILES/etc., as well as exporting to image and chemical information files (i.e. MDL, </a:t>
            </a:r>
            <a:r>
              <a:rPr lang="en-US" sz="1400" err="1"/>
              <a:t>ChemDraw</a:t>
            </a:r>
            <a:r>
              <a:rPr lang="en-US" sz="1400"/>
              <a:t>, ISIS, etc.).</a:t>
            </a:r>
          </a:p>
          <a:p>
            <a:r>
              <a:rPr lang="en-US">
                <a:hlinkClick r:id="rId3"/>
              </a:rPr>
              <a:t>Cn3D Searcher</a:t>
            </a:r>
            <a:endParaRPr lang="en-US"/>
          </a:p>
          <a:p>
            <a:pPr marL="0" indent="0">
              <a:buNone/>
            </a:pPr>
            <a:r>
              <a:rPr lang="en-US" sz="1500"/>
              <a:t>Cn3D ("see in 3D") is a helper application for web browsers that allows viewing of 3-dimensional structures from NCBI's </a:t>
            </a:r>
            <a:r>
              <a:rPr lang="en-US" sz="1500" err="1"/>
              <a:t>Entrez</a:t>
            </a:r>
            <a:r>
              <a:rPr lang="en-US" sz="1500"/>
              <a:t> Structure database. Cn3D is provided for Windows and Macintosh, and can be compiled on Unix. Cn3D simultaneously displays structure, sequence, and alignment, and now has powerful annotation and alignment editing features</a:t>
            </a:r>
            <a:endParaRPr lang="en-US"/>
          </a:p>
          <a:p>
            <a:r>
              <a:rPr lang="en-US" err="1">
                <a:hlinkClick r:id="rId4"/>
              </a:rPr>
              <a:t>Xminstry</a:t>
            </a:r>
            <a:endParaRPr lang="en-US"/>
          </a:p>
          <a:p>
            <a:pPr marL="0" indent="0">
              <a:buNone/>
            </a:pPr>
            <a:r>
              <a:rPr lang="en-US" sz="1400"/>
              <a:t>A web-based, Java-free, HTML5-free structure drawing tool. Can import from programs on Windows with a small add-on. Can export to a variety of image and structure formats.</a:t>
            </a:r>
          </a:p>
          <a:p>
            <a:r>
              <a:rPr lang="en-US" err="1">
                <a:hlinkClick r:id="rId5"/>
              </a:rPr>
              <a:t>Accelrys</a:t>
            </a:r>
            <a:r>
              <a:rPr lang="en-US">
                <a:hlinkClick r:id="rId5"/>
              </a:rPr>
              <a:t> Draw</a:t>
            </a:r>
            <a:endParaRPr lang="en-US"/>
          </a:p>
          <a:p>
            <a:pPr marL="0" indent="0">
              <a:buNone/>
            </a:pPr>
            <a:r>
              <a:rPr lang="en-US" sz="1400" err="1"/>
              <a:t>Accelrys</a:t>
            </a:r>
            <a:r>
              <a:rPr lang="en-US" sz="1400"/>
              <a:t> Draw is a simple program for drawing chemical structures. Requires registration. Other tools also available.</a:t>
            </a:r>
          </a:p>
          <a:p>
            <a:r>
              <a:rPr lang="en-US" err="1">
                <a:hlinkClick r:id="rId6"/>
              </a:rPr>
              <a:t>Jmol</a:t>
            </a:r>
            <a:endParaRPr lang="en-US"/>
          </a:p>
          <a:p>
            <a:pPr marL="0" indent="0">
              <a:buNone/>
            </a:pPr>
            <a:r>
              <a:rPr lang="en-US" sz="1600" err="1"/>
              <a:t>Jmol</a:t>
            </a:r>
            <a:r>
              <a:rPr lang="en-US" sz="1600"/>
              <a:t> is an open-source, Java-based viewer for viewing 3D chemical structures, and contains features for viewing chemicals, crystals, materials and biomolecules. </a:t>
            </a:r>
          </a:p>
        </p:txBody>
      </p:sp>
    </p:spTree>
    <p:extLst>
      <p:ext uri="{BB962C8B-B14F-4D97-AF65-F5344CB8AC3E}">
        <p14:creationId xmlns:p14="http://schemas.microsoft.com/office/powerpoint/2010/main" val="1735415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properties</a:t>
            </a:r>
            <a:endParaRPr lang="en-US" dirty="0"/>
          </a:p>
        </p:txBody>
      </p:sp>
      <p:sp>
        <p:nvSpPr>
          <p:cNvPr id="3" name="Content Placeholder 2"/>
          <p:cNvSpPr>
            <a:spLocks noGrp="1"/>
          </p:cNvSpPr>
          <p:nvPr>
            <p:ph idx="1"/>
          </p:nvPr>
        </p:nvSpPr>
        <p:spPr/>
        <p:txBody>
          <a:bodyPr/>
          <a:lstStyle/>
          <a:p>
            <a:pPr marL="0" indent="0">
              <a:buNone/>
            </a:pPr>
            <a:r>
              <a:rPr lang="en-US" dirty="0" err="1" smtClean="0">
                <a:hlinkClick r:id="rId2"/>
              </a:rPr>
              <a:t>CalTech</a:t>
            </a:r>
            <a:r>
              <a:rPr lang="en-US" dirty="0" smtClean="0">
                <a:hlinkClick r:id="rId2"/>
              </a:rPr>
              <a:t> Library chemistry website</a:t>
            </a:r>
            <a:endParaRPr lang="en-US" dirty="0" smtClean="0"/>
          </a:p>
          <a:p>
            <a:pPr marL="0" indent="0">
              <a:buNone/>
            </a:pPr>
            <a:endParaRPr lang="en-US" sz="1400" dirty="0"/>
          </a:p>
          <a:p>
            <a:pPr marL="0" indent="0">
              <a:buNone/>
            </a:pPr>
            <a:r>
              <a:rPr lang="en-US" sz="2400" dirty="0" smtClean="0"/>
              <a:t>Special thanks to </a:t>
            </a:r>
            <a:r>
              <a:rPr lang="en-US" sz="2400" dirty="0" err="1" smtClean="0"/>
              <a:t>CalTech</a:t>
            </a:r>
            <a:r>
              <a:rPr lang="en-US" sz="2400" dirty="0" smtClean="0"/>
              <a:t> Chemistry librarian, </a:t>
            </a:r>
            <a:r>
              <a:rPr lang="en-US" sz="2400" dirty="0"/>
              <a:t>Donna T. </a:t>
            </a:r>
            <a:r>
              <a:rPr lang="en-US" sz="2400" dirty="0" err="1"/>
              <a:t>Wrublewski</a:t>
            </a:r>
            <a:r>
              <a:rPr lang="en-US" sz="2400" dirty="0"/>
              <a:t>, Ph.D., MRSC</a:t>
            </a:r>
          </a:p>
          <a:p>
            <a:pPr marL="0" indent="0">
              <a:buNone/>
            </a:pPr>
            <a:endParaRPr lang="en-US" sz="1400" dirty="0" smtClean="0"/>
          </a:p>
          <a:p>
            <a:pPr marL="0" indent="0">
              <a:buNone/>
            </a:pPr>
            <a:r>
              <a:rPr lang="en-US" sz="2400" dirty="0" smtClean="0"/>
              <a:t>The properties of many organic chemicals have been established for long enough that the information is available in open source and free resources.</a:t>
            </a:r>
          </a:p>
          <a:p>
            <a:pPr marL="0" indent="0">
              <a:buNone/>
            </a:pPr>
            <a:endParaRPr lang="en-US" dirty="0"/>
          </a:p>
          <a:p>
            <a:pPr marL="0" indent="0">
              <a:buNone/>
            </a:pPr>
            <a:endParaRPr lang="en-US" sz="1400" dirty="0"/>
          </a:p>
        </p:txBody>
      </p:sp>
    </p:spTree>
    <p:extLst>
      <p:ext uri="{BB962C8B-B14F-4D97-AF65-F5344CB8AC3E}">
        <p14:creationId xmlns:p14="http://schemas.microsoft.com/office/powerpoint/2010/main" val="2620683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sz="3000"/>
              <a:t>Library resources</a:t>
            </a:r>
          </a:p>
        </p:txBody>
      </p:sp>
      <p:sp>
        <p:nvSpPr>
          <p:cNvPr id="10243" name="Rectangle 3"/>
          <p:cNvSpPr>
            <a:spLocks noGrp="1" noChangeArrowheads="1"/>
          </p:cNvSpPr>
          <p:nvPr>
            <p:ph type="body" idx="1"/>
          </p:nvPr>
        </p:nvSpPr>
        <p:spPr>
          <a:xfrm>
            <a:off x="457200" y="1524000"/>
            <a:ext cx="8228013" cy="4800600"/>
          </a:xfrm>
        </p:spPr>
        <p:txBody>
          <a:bodyPr>
            <a:normAutofit/>
          </a:bodyPr>
          <a:lstStyle/>
          <a:p>
            <a:pPr marL="57150" indent="0">
              <a:spcBef>
                <a:spcPts val="0"/>
              </a:spcBef>
              <a:buClr>
                <a:srgbClr val="0B479D"/>
              </a:buClr>
              <a:buNone/>
            </a:pPr>
            <a:r>
              <a:rPr lang="en-US" sz="2400" dirty="0"/>
              <a:t>Connect to databases or websites through the Library’s webpage so that you can access online books or articles:</a:t>
            </a:r>
          </a:p>
          <a:p>
            <a:pPr marL="57150" indent="0">
              <a:spcBef>
                <a:spcPts val="0"/>
              </a:spcBef>
              <a:buClr>
                <a:srgbClr val="0B479D"/>
              </a:buClr>
              <a:buNone/>
            </a:pPr>
            <a:endParaRPr lang="en-US" sz="2400" dirty="0"/>
          </a:p>
          <a:p>
            <a:pPr marL="57150" indent="0">
              <a:spcBef>
                <a:spcPts val="0"/>
              </a:spcBef>
              <a:buClr>
                <a:srgbClr val="0B479D"/>
              </a:buClr>
              <a:buNone/>
            </a:pPr>
            <a:r>
              <a:rPr lang="en-US" sz="2400" dirty="0">
                <a:hlinkClick r:id="rId3"/>
              </a:rPr>
              <a:t>http://www.marianuniversity.edu/welcome-to-cardinal-meyer-library/</a:t>
            </a:r>
            <a:endParaRPr lang="en-US" sz="2400" dirty="0"/>
          </a:p>
          <a:p>
            <a:pPr marL="57150" indent="0">
              <a:spcBef>
                <a:spcPts val="0"/>
              </a:spcBef>
              <a:buClr>
                <a:srgbClr val="0B479D"/>
              </a:buClr>
              <a:buNone/>
            </a:pPr>
            <a:endParaRPr lang="en-US" sz="2400" dirty="0"/>
          </a:p>
        </p:txBody>
      </p:sp>
    </p:spTree>
    <p:extLst>
      <p:ext uri="{BB962C8B-B14F-4D97-AF65-F5344CB8AC3E}">
        <p14:creationId xmlns:p14="http://schemas.microsoft.com/office/powerpoint/2010/main" val="2272052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487362"/>
          </a:xfrm>
        </p:spPr>
        <p:txBody>
          <a:bodyPr/>
          <a:lstStyle/>
          <a:p>
            <a:r>
              <a:rPr lang="en-US" sz="3200"/>
              <a:t>PubMed</a:t>
            </a:r>
          </a:p>
        </p:txBody>
      </p:sp>
      <p:sp>
        <p:nvSpPr>
          <p:cNvPr id="3" name="Content Placeholder 2"/>
          <p:cNvSpPr>
            <a:spLocks noGrp="1"/>
          </p:cNvSpPr>
          <p:nvPr>
            <p:ph idx="1"/>
          </p:nvPr>
        </p:nvSpPr>
        <p:spPr>
          <a:xfrm>
            <a:off x="457200" y="1600200"/>
            <a:ext cx="8229600" cy="5105400"/>
          </a:xfrm>
        </p:spPr>
        <p:txBody>
          <a:bodyPr>
            <a:noAutofit/>
          </a:bodyPr>
          <a:lstStyle/>
          <a:p>
            <a:pPr>
              <a:spcBef>
                <a:spcPts val="0"/>
              </a:spcBef>
              <a:buNone/>
            </a:pPr>
            <a:r>
              <a:rPr lang="en-US" sz="2000"/>
              <a:t> </a:t>
            </a:r>
          </a:p>
          <a:p>
            <a:pPr marL="0" indent="0">
              <a:spcBef>
                <a:spcPts val="0"/>
              </a:spcBef>
              <a:buNone/>
            </a:pPr>
            <a:endParaRPr lang="en-US" sz="3600"/>
          </a:p>
          <a:p>
            <a:pPr>
              <a:spcBef>
                <a:spcPts val="0"/>
              </a:spcBef>
            </a:pPr>
            <a:endParaRPr lang="en-US" sz="3600"/>
          </a:p>
          <a:p>
            <a:pPr>
              <a:spcBef>
                <a:spcPts val="0"/>
              </a:spcBef>
            </a:pPr>
            <a:endParaRPr lang="en-US" sz="3600"/>
          </a:p>
          <a:p>
            <a:pPr>
              <a:spcBef>
                <a:spcPts val="0"/>
              </a:spcBef>
              <a:buNone/>
            </a:pPr>
            <a:endParaRPr lang="en-US" sz="2000"/>
          </a:p>
          <a:p>
            <a:pPr>
              <a:spcBef>
                <a:spcPts val="0"/>
              </a:spcBef>
              <a:buNone/>
            </a:pPr>
            <a:endParaRPr lang="en-US" sz="2000"/>
          </a:p>
          <a:p>
            <a:pPr>
              <a:spcBef>
                <a:spcPts val="0"/>
              </a:spcBef>
              <a:buNone/>
            </a:pPr>
            <a:endParaRPr lang="en-US" sz="2000"/>
          </a:p>
          <a:p>
            <a:pPr>
              <a:spcBef>
                <a:spcPts val="0"/>
              </a:spcBef>
              <a:buNone/>
            </a:pPr>
            <a:endParaRPr lang="en-US" sz="2000"/>
          </a:p>
          <a:p>
            <a:pPr>
              <a:spcBef>
                <a:spcPts val="0"/>
              </a:spcBef>
              <a:buNone/>
            </a:pPr>
            <a:endParaRPr lang="en-US" sz="2000"/>
          </a:p>
          <a:p>
            <a:pPr>
              <a:spcBef>
                <a:spcPts val="0"/>
              </a:spcBef>
              <a:buNone/>
            </a:pPr>
            <a:endParaRPr lang="en-US" sz="2000"/>
          </a:p>
          <a:p>
            <a:pPr>
              <a:spcBef>
                <a:spcPts val="0"/>
              </a:spcBef>
              <a:buNone/>
            </a:pPr>
            <a:endParaRPr lang="en-US" sz="2000"/>
          </a:p>
          <a:p>
            <a:pPr>
              <a:spcBef>
                <a:spcPts val="0"/>
              </a:spcBef>
              <a:buNone/>
            </a:pPr>
            <a:r>
              <a:rPr lang="en-US" sz="2000"/>
              <a:t>PubMed will automatically suggest search terms as you type in your topic. You can select from these terms or search by the topic you typed.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39085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563562"/>
          </a:xfrm>
        </p:spPr>
        <p:txBody>
          <a:bodyPr/>
          <a:lstStyle/>
          <a:p>
            <a:r>
              <a:rPr lang="en-US"/>
              <a:t>PubMed Subjects</a:t>
            </a:r>
          </a:p>
        </p:txBody>
      </p:sp>
      <p:sp>
        <p:nvSpPr>
          <p:cNvPr id="3" name="Content Placeholder 2"/>
          <p:cNvSpPr>
            <a:spLocks noGrp="1"/>
          </p:cNvSpPr>
          <p:nvPr>
            <p:ph idx="1"/>
          </p:nvPr>
        </p:nvSpPr>
        <p:spPr/>
        <p:txBody>
          <a:bodyPr/>
          <a:lstStyle/>
          <a:p>
            <a:pPr marL="0" indent="0">
              <a:buNone/>
            </a:pPr>
            <a:r>
              <a:rPr lang="en-US"/>
              <a:t>Narrow results by using the drop down and choosing </a:t>
            </a:r>
            <a:r>
              <a:rPr lang="en-US" err="1"/>
              <a:t>MeSH</a:t>
            </a:r>
            <a:r>
              <a:rPr lang="en-US"/>
              <a:t> (Medical Subject Heading)</a:t>
            </a:r>
          </a:p>
          <a:p>
            <a:pPr marL="0" indent="0">
              <a:buNone/>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8324850" cy="3838575"/>
          </a:xfrm>
          <a:prstGeom prst="rect">
            <a:avLst/>
          </a:prstGeom>
        </p:spPr>
      </p:pic>
    </p:spTree>
    <p:extLst>
      <p:ext uri="{BB962C8B-B14F-4D97-AF65-F5344CB8AC3E}">
        <p14:creationId xmlns:p14="http://schemas.microsoft.com/office/powerpoint/2010/main" val="3424652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MeSH</a:t>
            </a:r>
            <a:r>
              <a:rPr lang="en-US"/>
              <a:t> </a:t>
            </a:r>
          </a:p>
        </p:txBody>
      </p:sp>
      <p:sp>
        <p:nvSpPr>
          <p:cNvPr id="3" name="Content Placeholder 2"/>
          <p:cNvSpPr>
            <a:spLocks noGrp="1"/>
          </p:cNvSpPr>
          <p:nvPr>
            <p:ph idx="1"/>
          </p:nvPr>
        </p:nvSpPr>
        <p:spPr/>
        <p:txBody>
          <a:bodyPr/>
          <a:lstStyle/>
          <a:p>
            <a:r>
              <a:rPr lang="en-US"/>
              <a:t>Click on the best subject</a:t>
            </a:r>
          </a:p>
          <a:p>
            <a:pPr marL="0" indent="0">
              <a:buNone/>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60" y="2489200"/>
            <a:ext cx="9339085" cy="4397375"/>
          </a:xfrm>
          <a:prstGeom prst="rect">
            <a:avLst/>
          </a:prstGeom>
        </p:spPr>
      </p:pic>
    </p:spTree>
    <p:extLst>
      <p:ext uri="{BB962C8B-B14F-4D97-AF65-F5344CB8AC3E}">
        <p14:creationId xmlns:p14="http://schemas.microsoft.com/office/powerpoint/2010/main" val="420163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086600" cy="533400"/>
          </a:xfrm>
        </p:spPr>
        <p:txBody>
          <a:bodyPr/>
          <a:lstStyle/>
          <a:p>
            <a:r>
              <a:rPr lang="en-US" err="1"/>
              <a:t>MeSH</a:t>
            </a:r>
            <a:r>
              <a:rPr lang="en-US"/>
              <a:t> Subheadings</a:t>
            </a:r>
          </a:p>
        </p:txBody>
      </p:sp>
      <p:sp>
        <p:nvSpPr>
          <p:cNvPr id="3" name="Content Placeholder 2"/>
          <p:cNvSpPr>
            <a:spLocks noGrp="1"/>
          </p:cNvSpPr>
          <p:nvPr>
            <p:ph idx="1"/>
          </p:nvPr>
        </p:nvSpPr>
        <p:spPr>
          <a:xfrm>
            <a:off x="381000" y="861527"/>
            <a:ext cx="8229600" cy="4525963"/>
          </a:xfrm>
        </p:spPr>
        <p:txBody>
          <a:bodyPr/>
          <a:lstStyle/>
          <a:p>
            <a:r>
              <a:rPr lang="en-US"/>
              <a:t>Click desired boxes</a:t>
            </a:r>
          </a:p>
          <a:p>
            <a:pPr marL="0" indent="0">
              <a:buNone/>
            </a:pP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600"/>
            <a:ext cx="8096250" cy="5762625"/>
          </a:xfrm>
          <a:prstGeom prst="rect">
            <a:avLst/>
          </a:prstGeom>
        </p:spPr>
      </p:pic>
    </p:spTree>
    <p:extLst>
      <p:ext uri="{BB962C8B-B14F-4D97-AF65-F5344CB8AC3E}">
        <p14:creationId xmlns:p14="http://schemas.microsoft.com/office/powerpoint/2010/main" val="1863725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PubMed</a:t>
            </a:r>
            <a:endParaRPr lang="en-US"/>
          </a:p>
        </p:txBody>
      </p:sp>
      <p:sp>
        <p:nvSpPr>
          <p:cNvPr id="3" name="Content Placeholder 2"/>
          <p:cNvSpPr>
            <a:spLocks noGrp="1"/>
          </p:cNvSpPr>
          <p:nvPr>
            <p:ph idx="1"/>
          </p:nvPr>
        </p:nvSpPr>
        <p:spPr/>
        <p:txBody>
          <a:bodyPr>
            <a:normAutofit lnSpcReduction="10000"/>
          </a:bodyPr>
          <a:lstStyle/>
          <a:p>
            <a:pPr>
              <a:buNone/>
            </a:pPr>
            <a:r>
              <a:rPr lang="en-US" sz="2000"/>
              <a:t>The results will appear as follows:</a:t>
            </a:r>
          </a:p>
          <a:p>
            <a:pPr>
              <a:buNone/>
            </a:pPr>
            <a:endParaRPr lang="en-US" sz="2000"/>
          </a:p>
          <a:p>
            <a:pPr>
              <a:buNone/>
            </a:pPr>
            <a:endParaRPr lang="en-US" sz="2000"/>
          </a:p>
          <a:p>
            <a:pPr>
              <a:buNone/>
            </a:pPr>
            <a:endParaRPr lang="en-US" sz="2000"/>
          </a:p>
          <a:p>
            <a:pPr>
              <a:buNone/>
            </a:pPr>
            <a:endParaRPr lang="en-US" sz="2000"/>
          </a:p>
          <a:p>
            <a:pPr>
              <a:buNone/>
            </a:pPr>
            <a:endParaRPr lang="en-US" sz="2000"/>
          </a:p>
          <a:p>
            <a:pPr>
              <a:buNone/>
            </a:pPr>
            <a:endParaRPr lang="en-US" sz="2000"/>
          </a:p>
          <a:p>
            <a:pPr>
              <a:buNone/>
            </a:pPr>
            <a:endParaRPr lang="en-US" sz="2000"/>
          </a:p>
          <a:p>
            <a:pPr>
              <a:buNone/>
            </a:pPr>
            <a:endParaRPr lang="en-US" sz="2000"/>
          </a:p>
          <a:p>
            <a:pPr>
              <a:buNone/>
            </a:pPr>
            <a:r>
              <a:rPr lang="en-US" sz="2000"/>
              <a:t>To view the abstract (summary) of an article, click on the title.</a:t>
            </a:r>
          </a:p>
          <a:p>
            <a:pPr>
              <a:buNone/>
            </a:pPr>
            <a:endParaRPr lang="en-US" sz="2000"/>
          </a:p>
          <a:p>
            <a:pPr>
              <a:buNone/>
            </a:pPr>
            <a:r>
              <a:rPr lang="en-US" sz="2000"/>
              <a:t>To narrow down the list of results, use the Filter Your Results option or use the Also Try options to begin a new search.</a:t>
            </a:r>
          </a:p>
          <a:p>
            <a:endParaRPr lang="en-US"/>
          </a:p>
        </p:txBody>
      </p:sp>
      <p:pic>
        <p:nvPicPr>
          <p:cNvPr id="4" name="Picture 3" descr="PubMed Results.jpg"/>
          <p:cNvPicPr>
            <a:picLocks noChangeAspect="1"/>
          </p:cNvPicPr>
          <p:nvPr/>
        </p:nvPicPr>
        <p:blipFill>
          <a:blip r:embed="rId3" cstate="print"/>
          <a:stretch>
            <a:fillRect/>
          </a:stretch>
        </p:blipFill>
        <p:spPr>
          <a:xfrm>
            <a:off x="990600" y="2133600"/>
            <a:ext cx="6165458" cy="2286000"/>
          </a:xfrm>
          <a:prstGeom prst="rect">
            <a:avLst/>
          </a:prstGeom>
        </p:spPr>
      </p:pic>
      <p:sp>
        <p:nvSpPr>
          <p:cNvPr id="8" name="Right Arrow 7"/>
          <p:cNvSpPr/>
          <p:nvPr/>
        </p:nvSpPr>
        <p:spPr>
          <a:xfrm>
            <a:off x="533400" y="25146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10200" y="20574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7800" y="29718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487362"/>
          </a:xfrm>
        </p:spPr>
        <p:txBody>
          <a:bodyPr/>
          <a:lstStyle/>
          <a:p>
            <a:r>
              <a:rPr lang="en-US" err="1"/>
              <a:t>Pubmed</a:t>
            </a:r>
            <a:r>
              <a:rPr lang="en-US"/>
              <a:t> results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914400"/>
            <a:ext cx="10166773" cy="5791200"/>
          </a:xfrm>
        </p:spPr>
      </p:pic>
    </p:spTree>
    <p:extLst>
      <p:ext uri="{BB962C8B-B14F-4D97-AF65-F5344CB8AC3E}">
        <p14:creationId xmlns:p14="http://schemas.microsoft.com/office/powerpoint/2010/main" val="979944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PubMed</a:t>
            </a:r>
            <a:endParaRPr lang="en-US"/>
          </a:p>
        </p:txBody>
      </p:sp>
      <p:sp>
        <p:nvSpPr>
          <p:cNvPr id="3" name="Content Placeholder 2"/>
          <p:cNvSpPr>
            <a:spLocks noGrp="1"/>
          </p:cNvSpPr>
          <p:nvPr>
            <p:ph idx="1"/>
          </p:nvPr>
        </p:nvSpPr>
        <p:spPr/>
        <p:txBody>
          <a:bodyPr>
            <a:normAutofit/>
          </a:bodyPr>
          <a:lstStyle/>
          <a:p>
            <a:pPr>
              <a:buNone/>
            </a:pPr>
            <a:r>
              <a:rPr lang="en-US" sz="2000"/>
              <a:t>Some articles available in PubMed have the full text of the article available.</a:t>
            </a:r>
          </a:p>
          <a:p>
            <a:pPr lvl="1"/>
            <a:r>
              <a:rPr lang="en-US" sz="1800"/>
              <a:t>To access the full text, click the link on the abstract page to access the full text.</a:t>
            </a:r>
          </a:p>
          <a:p>
            <a:endParaRPr lang="en-US" sz="1800"/>
          </a:p>
          <a:p>
            <a:endParaRPr lang="en-US" sz="1800"/>
          </a:p>
          <a:p>
            <a:endParaRPr lang="en-US" sz="1800"/>
          </a:p>
          <a:p>
            <a:endParaRPr lang="en-US" sz="1800"/>
          </a:p>
          <a:p>
            <a:endParaRPr lang="en-US" sz="1800"/>
          </a:p>
          <a:p>
            <a:endParaRPr lang="en-US" sz="1800"/>
          </a:p>
        </p:txBody>
      </p:sp>
      <p:pic>
        <p:nvPicPr>
          <p:cNvPr id="4" name="Picture 3" descr="PubMed Article.jpg"/>
          <p:cNvPicPr>
            <a:picLocks noChangeAspect="1"/>
          </p:cNvPicPr>
          <p:nvPr/>
        </p:nvPicPr>
        <p:blipFill>
          <a:blip r:embed="rId3" cstate="print"/>
          <a:stretch>
            <a:fillRect/>
          </a:stretch>
        </p:blipFill>
        <p:spPr>
          <a:xfrm>
            <a:off x="685800" y="3352800"/>
            <a:ext cx="7900464" cy="1600200"/>
          </a:xfrm>
          <a:prstGeom prst="rect">
            <a:avLst/>
          </a:prstGeom>
          <a:ln>
            <a:solidFill>
              <a:schemeClr val="accent1"/>
            </a:solidFill>
          </a:ln>
        </p:spPr>
      </p:pic>
      <p:sp>
        <p:nvSpPr>
          <p:cNvPr id="5" name="Oval 4"/>
          <p:cNvSpPr/>
          <p:nvPr/>
        </p:nvSpPr>
        <p:spPr>
          <a:xfrm>
            <a:off x="7162800" y="33528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MeSH</a:t>
            </a:r>
            <a:r>
              <a:rPr lang="en-US"/>
              <a:t>: add to search</a:t>
            </a:r>
          </a:p>
        </p:txBody>
      </p:sp>
      <p:sp>
        <p:nvSpPr>
          <p:cNvPr id="4" name="Text Placeholder 3"/>
          <p:cNvSpPr>
            <a:spLocks noGrp="1"/>
          </p:cNvSpPr>
          <p:nvPr>
            <p:ph type="body" sz="half" idx="1"/>
          </p:nvPr>
        </p:nvSpPr>
        <p:spPr/>
        <p:txBody>
          <a:bodyPr/>
          <a:lstStyle/>
          <a:p>
            <a:r>
              <a:rPr lang="en-US"/>
              <a:t>Click on the far right: </a:t>
            </a:r>
            <a:r>
              <a:rPr lang="en-US">
                <a:solidFill>
                  <a:schemeClr val="tx1"/>
                </a:solidFill>
              </a:rPr>
              <a:t>Add to Search Builder</a:t>
            </a:r>
          </a:p>
          <a:p>
            <a:r>
              <a:rPr lang="en-US"/>
              <a:t>Click on </a:t>
            </a:r>
            <a:r>
              <a:rPr lang="en-US">
                <a:solidFill>
                  <a:schemeClr val="tx1"/>
                </a:solidFill>
              </a:rPr>
              <a:t>Search PubMed</a:t>
            </a:r>
          </a:p>
          <a:p>
            <a:pPr marL="0" indent="0">
              <a:buNone/>
            </a:pPr>
            <a:endParaRPr lang="en-US"/>
          </a:p>
          <a:p>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2133600"/>
            <a:ext cx="4450957" cy="3276600"/>
          </a:xfrm>
        </p:spPr>
      </p:pic>
    </p:spTree>
    <p:extLst>
      <p:ext uri="{BB962C8B-B14F-4D97-AF65-F5344CB8AC3E}">
        <p14:creationId xmlns:p14="http://schemas.microsoft.com/office/powerpoint/2010/main" val="2376847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PubMed Search History</a:t>
            </a:r>
          </a:p>
        </p:txBody>
      </p:sp>
      <p:sp>
        <p:nvSpPr>
          <p:cNvPr id="5" name="Content Placeholder 4"/>
          <p:cNvSpPr>
            <a:spLocks noGrp="1"/>
          </p:cNvSpPr>
          <p:nvPr>
            <p:ph idx="1"/>
          </p:nvPr>
        </p:nvSpPr>
        <p:spPr/>
        <p:txBody>
          <a:bodyPr/>
          <a:lstStyle/>
          <a:p>
            <a:r>
              <a:rPr lang="en-US"/>
              <a:t>Compare the results from using Diazepam as free text, subject headings, Major topic, subheadings:</a:t>
            </a:r>
          </a:p>
          <a:p>
            <a:pPr marL="0" indent="0">
              <a:buNone/>
            </a:pP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3800"/>
            <a:ext cx="9144000" cy="1883988"/>
          </a:xfrm>
          <a:prstGeom prst="rect">
            <a:avLst/>
          </a:prstGeom>
        </p:spPr>
      </p:pic>
    </p:spTree>
    <p:extLst>
      <p:ext uri="{BB962C8B-B14F-4D97-AF65-F5344CB8AC3E}">
        <p14:creationId xmlns:p14="http://schemas.microsoft.com/office/powerpoint/2010/main" val="3824511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554162"/>
          </a:xfrm>
        </p:spPr>
        <p:txBody>
          <a:bodyPr/>
          <a:lstStyle/>
          <a:p>
            <a:r>
              <a:rPr lang="en-US">
                <a:solidFill>
                  <a:srgbClr val="FF0000"/>
                </a:solidFill>
              </a:rPr>
              <a:t>Large universities and corporations own more chemical sources:</a:t>
            </a:r>
            <a:endParaRPr lang="en-US"/>
          </a:p>
        </p:txBody>
      </p:sp>
      <p:sp>
        <p:nvSpPr>
          <p:cNvPr id="3" name="Content Placeholder 2"/>
          <p:cNvSpPr>
            <a:spLocks noGrp="1"/>
          </p:cNvSpPr>
          <p:nvPr>
            <p:ph idx="1"/>
          </p:nvPr>
        </p:nvSpPr>
        <p:spPr>
          <a:xfrm>
            <a:off x="457200" y="2057400"/>
            <a:ext cx="8229600" cy="4525963"/>
          </a:xfrm>
        </p:spPr>
        <p:txBody>
          <a:bodyPr>
            <a:normAutofit/>
          </a:bodyPr>
          <a:lstStyle/>
          <a:p>
            <a:r>
              <a:rPr lang="en-US">
                <a:hlinkClick r:id="rId2"/>
              </a:rPr>
              <a:t>Chemical Abstracts/</a:t>
            </a:r>
            <a:r>
              <a:rPr lang="en-US" err="1">
                <a:hlinkClick r:id="rId2"/>
              </a:rPr>
              <a:t>SciFinder</a:t>
            </a:r>
            <a:r>
              <a:rPr lang="en-US"/>
              <a:t>: chemical structures, properties, reactions and articles</a:t>
            </a:r>
          </a:p>
          <a:p>
            <a:r>
              <a:rPr lang="en-US" err="1">
                <a:hlinkClick r:id="rId3"/>
              </a:rPr>
              <a:t>Reaxys</a:t>
            </a:r>
            <a:r>
              <a:rPr lang="en-US"/>
              <a:t>: chemical structures, properties and reactions)</a:t>
            </a:r>
          </a:p>
          <a:p>
            <a:r>
              <a:rPr lang="en-US">
                <a:hlinkClick r:id="rId4"/>
              </a:rPr>
              <a:t>Web of Science </a:t>
            </a:r>
            <a:r>
              <a:rPr lang="en-US"/>
              <a:t>(Science Citation Index): Trace the research by who used a source or cited an author</a:t>
            </a:r>
          </a:p>
          <a:p>
            <a:endParaRPr lang="en-US" b="1"/>
          </a:p>
        </p:txBody>
      </p:sp>
    </p:spTree>
    <p:extLst>
      <p:ext uri="{BB962C8B-B14F-4D97-AF65-F5344CB8AC3E}">
        <p14:creationId xmlns:p14="http://schemas.microsoft.com/office/powerpoint/2010/main" val="371331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CHEMISTRY Reference Books</a:t>
            </a:r>
          </a:p>
        </p:txBody>
      </p:sp>
      <p:sp>
        <p:nvSpPr>
          <p:cNvPr id="3" name="Content Placeholder 2"/>
          <p:cNvSpPr>
            <a:spLocks noGrp="1"/>
          </p:cNvSpPr>
          <p:nvPr>
            <p:ph idx="1"/>
          </p:nvPr>
        </p:nvSpPr>
        <p:spPr/>
        <p:txBody>
          <a:bodyPr>
            <a:normAutofit fontScale="92500" lnSpcReduction="10000"/>
          </a:bodyPr>
          <a:lstStyle/>
          <a:p>
            <a:r>
              <a:rPr lang="en-US" dirty="0"/>
              <a:t>Dictionary of Organic Compounds, R547.003 D554</a:t>
            </a:r>
          </a:p>
          <a:p>
            <a:r>
              <a:rPr lang="en-US" dirty="0"/>
              <a:t>Physicians’ Desk Reference: 	   R615.1 P578  [drug package inserts]</a:t>
            </a:r>
          </a:p>
          <a:p>
            <a:r>
              <a:rPr lang="en-US" dirty="0"/>
              <a:t>Merck Index: R615.103 M555m</a:t>
            </a:r>
          </a:p>
          <a:p>
            <a:pPr marL="0" indent="0">
              <a:buNone/>
            </a:pPr>
            <a:r>
              <a:rPr lang="en-US" dirty="0"/>
              <a:t>*R at the front means reference area</a:t>
            </a:r>
          </a:p>
          <a:p>
            <a:pPr marL="0" indent="0">
              <a:buNone/>
            </a:pPr>
            <a:r>
              <a:rPr lang="en-US" dirty="0"/>
              <a:t>540=</a:t>
            </a:r>
            <a:r>
              <a:rPr lang="en-US" dirty="0" err="1"/>
              <a:t>Chemisty</a:t>
            </a:r>
            <a:r>
              <a:rPr lang="en-US" dirty="0"/>
              <a:t>; 625=Pharmaceuticals</a:t>
            </a:r>
          </a:p>
          <a:p>
            <a:pPr marL="0" indent="0">
              <a:buNone/>
            </a:pPr>
            <a:r>
              <a:rPr lang="en-US" dirty="0"/>
              <a:t>Entries usually </a:t>
            </a:r>
            <a:r>
              <a:rPr lang="en-US" dirty="0" smtClean="0"/>
              <a:t>give the original citation on a chemical’s discovery.</a:t>
            </a:r>
            <a:endParaRPr lang="en-US" dirty="0"/>
          </a:p>
          <a:p>
            <a:endParaRPr lang="en-US" dirty="0"/>
          </a:p>
        </p:txBody>
      </p:sp>
    </p:spTree>
    <p:extLst>
      <p:ext uri="{BB962C8B-B14F-4D97-AF65-F5344CB8AC3E}">
        <p14:creationId xmlns:p14="http://schemas.microsoft.com/office/powerpoint/2010/main" val="3022580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citations</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a:t>American Chemical Society (ACS) Style Guide (3rd Edition, 2006) is available </a:t>
            </a:r>
            <a:r>
              <a:rPr lang="en-US" sz="1600" dirty="0">
                <a:hlinkClick r:id="rId2"/>
              </a:rPr>
              <a:t>online</a:t>
            </a:r>
            <a:r>
              <a:rPr lang="en-US" sz="1600" dirty="0"/>
              <a:t> </a:t>
            </a:r>
            <a:endParaRPr lang="en-US" sz="1500" dirty="0" smtClean="0"/>
          </a:p>
          <a:p>
            <a:pPr marL="0" indent="0">
              <a:buNone/>
            </a:pPr>
            <a:endParaRPr lang="en-US" sz="1500" dirty="0"/>
          </a:p>
          <a:p>
            <a:pPr marL="0" indent="0">
              <a:buNone/>
            </a:pPr>
            <a:r>
              <a:rPr lang="en-US" sz="1500" dirty="0" err="1" smtClean="0"/>
              <a:t>Bunnett</a:t>
            </a:r>
            <a:r>
              <a:rPr lang="en-US" sz="1500" dirty="0"/>
              <a:t>, J. F.; </a:t>
            </a:r>
            <a:r>
              <a:rPr lang="en-US" sz="1500" dirty="0" err="1"/>
              <a:t>Kearley</a:t>
            </a:r>
            <a:r>
              <a:rPr lang="en-US" sz="1500" dirty="0"/>
              <a:t>, F. J., Jr.; </a:t>
            </a:r>
            <a:r>
              <a:rPr lang="en-US" sz="1500" i="1" dirty="0"/>
              <a:t>J. Org. Chem.</a:t>
            </a:r>
            <a:r>
              <a:rPr lang="en-US" sz="1500" dirty="0"/>
              <a:t>, </a:t>
            </a:r>
            <a:r>
              <a:rPr lang="en-US" sz="1500" b="1" dirty="0"/>
              <a:t>1971</a:t>
            </a:r>
            <a:r>
              <a:rPr lang="en-US" sz="1500" dirty="0"/>
              <a:t>, </a:t>
            </a:r>
            <a:r>
              <a:rPr lang="en-US" sz="1500" i="1" dirty="0"/>
              <a:t>36</a:t>
            </a:r>
            <a:r>
              <a:rPr lang="en-US" sz="1500" dirty="0"/>
              <a:t>, 184-186.</a:t>
            </a:r>
          </a:p>
          <a:p>
            <a:pPr marL="0" indent="0">
              <a:buNone/>
            </a:pPr>
            <a:endParaRPr lang="en-US" sz="1500" dirty="0" smtClean="0"/>
          </a:p>
          <a:p>
            <a:pPr marL="0" indent="0">
              <a:buNone/>
            </a:pPr>
            <a:r>
              <a:rPr lang="en-US" sz="1500" dirty="0" smtClean="0"/>
              <a:t>The </a:t>
            </a:r>
            <a:r>
              <a:rPr lang="en-US" sz="1500" dirty="0"/>
              <a:t>authors are listed last name, first initial(s).</a:t>
            </a:r>
          </a:p>
          <a:p>
            <a:pPr marL="0" indent="0">
              <a:buNone/>
            </a:pPr>
            <a:r>
              <a:rPr lang="en-US" sz="1500" i="1" dirty="0"/>
              <a:t>The journal is italicized and listed in abbreviated form (more about that below).</a:t>
            </a:r>
          </a:p>
          <a:p>
            <a:pPr marL="0" indent="0">
              <a:buNone/>
            </a:pPr>
            <a:r>
              <a:rPr lang="en-US" sz="1500" b="1" dirty="0"/>
              <a:t>The year is listed in bold font.</a:t>
            </a:r>
          </a:p>
          <a:p>
            <a:pPr marL="0" indent="0">
              <a:buNone/>
            </a:pPr>
            <a:r>
              <a:rPr lang="en-US" sz="1500" i="1" dirty="0"/>
              <a:t>The journal volume is listed in italicized font.</a:t>
            </a:r>
          </a:p>
          <a:p>
            <a:pPr marL="0" indent="0">
              <a:buNone/>
            </a:pPr>
            <a:r>
              <a:rPr lang="en-US" sz="1500" dirty="0"/>
              <a:t>The starting and ending pages are listed separated by a hyphen.</a:t>
            </a:r>
          </a:p>
          <a:p>
            <a:pPr marL="0" indent="0">
              <a:buNone/>
            </a:pPr>
            <a:r>
              <a:rPr lang="en-US" sz="1500" dirty="0"/>
              <a:t>Sometimes you will see the title given between the author names and the journal abbreviation, but usually not. This is because titles can be very long and include non-standard symbols or fonts.</a:t>
            </a:r>
          </a:p>
          <a:p>
            <a:pPr marL="0" indent="0">
              <a:buNone/>
            </a:pPr>
            <a:endParaRPr lang="en-US" dirty="0"/>
          </a:p>
        </p:txBody>
      </p:sp>
    </p:spTree>
    <p:extLst>
      <p:ext uri="{BB962C8B-B14F-4D97-AF65-F5344CB8AC3E}">
        <p14:creationId xmlns:p14="http://schemas.microsoft.com/office/powerpoint/2010/main" val="3539623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Abbreviations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hlinkClick r:id="rId2"/>
              </a:rPr>
              <a:t>CASSI - Chemical Abstracts Services Source Index</a:t>
            </a:r>
            <a:r>
              <a:rPr lang="en-US" dirty="0"/>
              <a:t> is a listing of both journal abbreviations and full titles. You can use this to translate an abbreviation, or, knowing the full journal title, find its accepted abbreviation to use in your citation. However, it is limited to publications indexed by CAS.</a:t>
            </a:r>
          </a:p>
          <a:p>
            <a:r>
              <a:rPr lang="en-US" dirty="0"/>
              <a:t/>
            </a:r>
            <a:br>
              <a:rPr lang="en-US" dirty="0"/>
            </a:br>
            <a:r>
              <a:rPr lang="en-US" dirty="0">
                <a:hlinkClick r:id="rId3"/>
              </a:rPr>
              <a:t>NLM's Abridged Index </a:t>
            </a:r>
            <a:r>
              <a:rPr lang="en-US" dirty="0" err="1">
                <a:hlinkClick r:id="rId3"/>
              </a:rPr>
              <a:t>Medicus</a:t>
            </a:r>
            <a:r>
              <a:rPr lang="en-US" dirty="0">
                <a:hlinkClick r:id="rId3"/>
              </a:rPr>
              <a:t> (AIM)</a:t>
            </a:r>
            <a:r>
              <a:rPr lang="en-US" dirty="0"/>
              <a:t> - biological and clinical journals indexed in the AIM may have a different abbreviation, more info can be found on the linked page.</a:t>
            </a:r>
          </a:p>
          <a:p>
            <a:pPr marL="0" indent="0">
              <a:buNone/>
            </a:pPr>
            <a:endParaRPr lang="en-US" dirty="0"/>
          </a:p>
        </p:txBody>
      </p:sp>
    </p:spTree>
    <p:extLst>
      <p:ext uri="{BB962C8B-B14F-4D97-AF65-F5344CB8AC3E}">
        <p14:creationId xmlns:p14="http://schemas.microsoft.com/office/powerpoint/2010/main" val="3449685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Recommended Databases</a:t>
            </a:r>
          </a:p>
        </p:txBody>
      </p:sp>
      <p:sp>
        <p:nvSpPr>
          <p:cNvPr id="26627" name="Rectangle 3"/>
          <p:cNvSpPr>
            <a:spLocks noGrp="1" noChangeArrowheads="1"/>
          </p:cNvSpPr>
          <p:nvPr>
            <p:ph type="body" idx="1"/>
          </p:nvPr>
        </p:nvSpPr>
        <p:spPr>
          <a:xfrm>
            <a:off x="457200" y="1524000"/>
            <a:ext cx="8229600" cy="5105400"/>
          </a:xfrm>
        </p:spPr>
        <p:txBody>
          <a:bodyPr>
            <a:normAutofit fontScale="70000" lnSpcReduction="20000"/>
          </a:bodyPr>
          <a:lstStyle/>
          <a:p>
            <a:pPr>
              <a:lnSpc>
                <a:spcPct val="120000"/>
              </a:lnSpc>
              <a:spcBef>
                <a:spcPts val="0"/>
              </a:spcBef>
              <a:buFont typeface="Wingdings" pitchFamily="2" charset="2"/>
              <a:buNone/>
            </a:pPr>
            <a:r>
              <a:rPr lang="en-US" sz="2900" b="1" dirty="0" smtClean="0">
                <a:hlinkClick r:id="rId3"/>
              </a:rPr>
              <a:t>Academic Search Premiere </a:t>
            </a:r>
            <a:r>
              <a:rPr lang="en-US" sz="2900" b="1" dirty="0" smtClean="0"/>
              <a:t>(EBSCO)</a:t>
            </a:r>
            <a:r>
              <a:rPr lang="en-US" sz="2900" dirty="0" smtClean="0"/>
              <a:t> includes 430 chemistry journals some in </a:t>
            </a:r>
            <a:r>
              <a:rPr lang="en-US" sz="2900" dirty="0" err="1" smtClean="0"/>
              <a:t>fulltext</a:t>
            </a:r>
            <a:r>
              <a:rPr lang="en-US" sz="2900" dirty="0" smtClean="0"/>
              <a:t>. Many articles will need to be requested through interlibrary loan.</a:t>
            </a:r>
          </a:p>
          <a:p>
            <a:pPr>
              <a:lnSpc>
                <a:spcPct val="120000"/>
              </a:lnSpc>
              <a:spcBef>
                <a:spcPts val="0"/>
              </a:spcBef>
              <a:buFont typeface="Wingdings" pitchFamily="2" charset="2"/>
              <a:buNone/>
            </a:pPr>
            <a:endParaRPr lang="en-US" sz="2900" b="1" dirty="0" smtClean="0"/>
          </a:p>
          <a:p>
            <a:pPr>
              <a:lnSpc>
                <a:spcPct val="120000"/>
              </a:lnSpc>
              <a:spcBef>
                <a:spcPts val="0"/>
              </a:spcBef>
              <a:buFont typeface="Wingdings" pitchFamily="2" charset="2"/>
              <a:buNone/>
            </a:pPr>
            <a:r>
              <a:rPr lang="en-US" sz="2900" b="1" dirty="0" smtClean="0">
                <a:hlinkClick r:id="rId4"/>
              </a:rPr>
              <a:t>Science </a:t>
            </a:r>
            <a:r>
              <a:rPr lang="en-US" sz="2900" b="1" dirty="0">
                <a:hlinkClick r:id="rId4"/>
              </a:rPr>
              <a:t>Direct </a:t>
            </a:r>
            <a:r>
              <a:rPr lang="en-US" sz="2900" dirty="0"/>
              <a:t>includes </a:t>
            </a:r>
            <a:r>
              <a:rPr lang="en-US" sz="2900" dirty="0" smtClean="0"/>
              <a:t>2052 books and journal </a:t>
            </a:r>
            <a:r>
              <a:rPr lang="en-US" sz="2900" dirty="0"/>
              <a:t>titles </a:t>
            </a:r>
            <a:r>
              <a:rPr lang="en-US" sz="2900" dirty="0" smtClean="0"/>
              <a:t>in chemistry published by Elsevier including a few open source or </a:t>
            </a:r>
            <a:r>
              <a:rPr lang="en-US" sz="2900" dirty="0" err="1" smtClean="0"/>
              <a:t>fulltext</a:t>
            </a:r>
            <a:r>
              <a:rPr lang="en-US" sz="2900" dirty="0" smtClean="0"/>
              <a:t> owned by Marian. Most will need to be retrieved through interlibrary loan.</a:t>
            </a:r>
            <a:endParaRPr lang="en-US" sz="2900" dirty="0"/>
          </a:p>
          <a:p>
            <a:pPr>
              <a:lnSpc>
                <a:spcPct val="120000"/>
              </a:lnSpc>
              <a:spcBef>
                <a:spcPts val="0"/>
              </a:spcBef>
              <a:buFont typeface="Wingdings" pitchFamily="2" charset="2"/>
              <a:buNone/>
            </a:pPr>
            <a:endParaRPr lang="en-US" sz="2900" dirty="0"/>
          </a:p>
          <a:p>
            <a:pPr>
              <a:lnSpc>
                <a:spcPct val="120000"/>
              </a:lnSpc>
              <a:spcBef>
                <a:spcPts val="0"/>
              </a:spcBef>
              <a:buFont typeface="Wingdings" pitchFamily="2" charset="2"/>
              <a:buNone/>
            </a:pPr>
            <a:r>
              <a:rPr lang="en-US" sz="2900" b="1" dirty="0" smtClean="0">
                <a:hlinkClick r:id="rId5"/>
              </a:rPr>
              <a:t>SAGE</a:t>
            </a:r>
            <a:r>
              <a:rPr lang="en-US" sz="2900" dirty="0" smtClean="0"/>
              <a:t> --</a:t>
            </a:r>
            <a:r>
              <a:rPr lang="en-US" sz="2900" dirty="0" err="1" smtClean="0"/>
              <a:t>fulltext</a:t>
            </a:r>
            <a:r>
              <a:rPr lang="en-US" sz="2900" dirty="0" smtClean="0"/>
              <a:t> journals from Sage Publishing including some in chemistry such as </a:t>
            </a:r>
            <a:r>
              <a:rPr lang="en-US" sz="2900" i="1" dirty="0" smtClean="0"/>
              <a:t>Analytical Chemistry Insights</a:t>
            </a:r>
            <a:r>
              <a:rPr lang="en-US" sz="2900" i="1" dirty="0"/>
              <a:t/>
            </a:r>
            <a:br>
              <a:rPr lang="en-US" sz="2900" i="1" dirty="0"/>
            </a:br>
            <a:endParaRPr lang="en-US" sz="2900" dirty="0"/>
          </a:p>
          <a:p>
            <a:pPr>
              <a:lnSpc>
                <a:spcPct val="120000"/>
              </a:lnSpc>
              <a:spcBef>
                <a:spcPts val="0"/>
              </a:spcBef>
              <a:buFont typeface="Wingdings" pitchFamily="2" charset="2"/>
              <a:buNone/>
            </a:pPr>
            <a:r>
              <a:rPr lang="en-US" sz="2900" b="1" dirty="0">
                <a:hlinkClick r:id="rId6"/>
              </a:rPr>
              <a:t>MEDLINE/PubMed</a:t>
            </a:r>
            <a:r>
              <a:rPr lang="en-US" sz="2900" b="1" dirty="0"/>
              <a:t> </a:t>
            </a:r>
            <a:r>
              <a:rPr lang="en-US" sz="2900" dirty="0"/>
              <a:t>provides authoritative medical </a:t>
            </a:r>
            <a:r>
              <a:rPr lang="en-US" sz="2900" dirty="0" smtClean="0"/>
              <a:t>information including articles related to chemistry. Some articles will be in </a:t>
            </a:r>
            <a:r>
              <a:rPr lang="en-US" sz="2900" dirty="0" err="1" smtClean="0"/>
              <a:t>fulltext</a:t>
            </a:r>
            <a:r>
              <a:rPr lang="en-US" sz="2900" dirty="0" smtClean="0"/>
              <a:t> but most will require interlibrary loan.</a:t>
            </a:r>
          </a:p>
          <a:p>
            <a:pPr>
              <a:lnSpc>
                <a:spcPct val="120000"/>
              </a:lnSpc>
              <a:spcBef>
                <a:spcPts val="0"/>
              </a:spcBef>
              <a:buFont typeface="Wingdings" pitchFamily="2" charset="2"/>
              <a:buNone/>
            </a:pPr>
            <a:endParaRPr lang="en-US" sz="2900" dirty="0"/>
          </a:p>
          <a:p>
            <a:pPr>
              <a:lnSpc>
                <a:spcPct val="120000"/>
              </a:lnSpc>
              <a:buNone/>
            </a:pPr>
            <a:endParaRPr lang="en-US" sz="2900" dirty="0"/>
          </a:p>
          <a:p>
            <a:pPr>
              <a:lnSpc>
                <a:spcPct val="120000"/>
              </a:lnSpc>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Google Scholar</a:t>
            </a:r>
            <a:endParaRPr lang="en-US" dirty="0"/>
          </a:p>
        </p:txBody>
      </p:sp>
      <p:sp>
        <p:nvSpPr>
          <p:cNvPr id="3" name="Content Placeholder 2"/>
          <p:cNvSpPr>
            <a:spLocks noGrp="1"/>
          </p:cNvSpPr>
          <p:nvPr>
            <p:ph idx="1"/>
          </p:nvPr>
        </p:nvSpPr>
        <p:spPr/>
        <p:txBody>
          <a:bodyPr/>
          <a:lstStyle/>
          <a:p>
            <a:r>
              <a:rPr lang="en-US" dirty="0" smtClean="0"/>
              <a:t>On campus, more </a:t>
            </a:r>
            <a:r>
              <a:rPr lang="en-US" dirty="0" err="1" smtClean="0"/>
              <a:t>fulltext</a:t>
            </a:r>
            <a:r>
              <a:rPr lang="en-US" dirty="0" smtClean="0"/>
              <a:t> articles should be available since Marian subscriptions should be recognized.</a:t>
            </a:r>
          </a:p>
          <a:p>
            <a:r>
              <a:rPr lang="en-US" dirty="0" smtClean="0"/>
              <a:t>May be best for very old materials since they are not covered by copyright and are in public domain.</a:t>
            </a:r>
          </a:p>
          <a:p>
            <a:r>
              <a:rPr lang="en-US" dirty="0" smtClean="0"/>
              <a:t>Citation searching</a:t>
            </a:r>
          </a:p>
          <a:p>
            <a:r>
              <a:rPr lang="en-US" dirty="0" smtClean="0"/>
              <a:t>Not vetted or </a:t>
            </a:r>
            <a:r>
              <a:rPr lang="en-US" smtClean="0"/>
              <a:t>peer reviewed!</a:t>
            </a:r>
            <a:endParaRPr lang="en-US" dirty="0" smtClean="0"/>
          </a:p>
          <a:p>
            <a:endParaRPr lang="en-US" dirty="0"/>
          </a:p>
        </p:txBody>
      </p:sp>
    </p:spTree>
    <p:extLst>
      <p:ext uri="{BB962C8B-B14F-4D97-AF65-F5344CB8AC3E}">
        <p14:creationId xmlns:p14="http://schemas.microsoft.com/office/powerpoint/2010/main" val="3738199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611770"/>
          </a:xfrm>
        </p:spPr>
        <p:txBody>
          <a:bodyPr/>
          <a:lstStyle/>
          <a:p>
            <a:r>
              <a:rPr lang="en-US" dirty="0" smtClean="0"/>
              <a:t>Google Scholar</a:t>
            </a:r>
            <a:endParaRPr lang="en-US" dirty="0"/>
          </a:p>
        </p:txBody>
      </p:sp>
      <p:sp>
        <p:nvSpPr>
          <p:cNvPr id="3" name="Content Placeholder 2"/>
          <p:cNvSpPr>
            <a:spLocks noGrp="1"/>
          </p:cNvSpPr>
          <p:nvPr>
            <p:ph idx="1"/>
          </p:nvPr>
        </p:nvSpPr>
        <p:spPr>
          <a:xfrm>
            <a:off x="457200" y="886408"/>
            <a:ext cx="8229600" cy="5239755"/>
          </a:xfrm>
        </p:spPr>
        <p:txBody>
          <a:bodyPr/>
          <a:lstStyle/>
          <a:p>
            <a:r>
              <a:rPr lang="en-US" dirty="0" smtClean="0"/>
              <a:t>Click here to use </a:t>
            </a:r>
            <a:r>
              <a:rPr lang="en-US" dirty="0" smtClean="0">
                <a:solidFill>
                  <a:srgbClr val="FF0000"/>
                </a:solidFill>
              </a:rPr>
              <a:t>Advanced Search</a:t>
            </a:r>
          </a:p>
          <a:p>
            <a:r>
              <a:rPr lang="en-US" dirty="0" smtClean="0"/>
              <a:t>Click on the very bottom Help to perform citation searches</a:t>
            </a:r>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6508"/>
            <a:ext cx="9010650" cy="3781425"/>
          </a:xfrm>
          <a:prstGeom prst="rect">
            <a:avLst/>
          </a:prstGeom>
        </p:spPr>
      </p:pic>
    </p:spTree>
    <p:extLst>
      <p:ext uri="{BB962C8B-B14F-4D97-AF65-F5344CB8AC3E}">
        <p14:creationId xmlns:p14="http://schemas.microsoft.com/office/powerpoint/2010/main" val="564496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527795"/>
          </a:xfrm>
        </p:spPr>
        <p:txBody>
          <a:bodyPr/>
          <a:lstStyle/>
          <a:p>
            <a:r>
              <a:rPr lang="en-US" dirty="0" smtClean="0"/>
              <a:t>Google Scholar</a:t>
            </a:r>
            <a:endParaRPr lang="en-US" dirty="0"/>
          </a:p>
        </p:txBody>
      </p:sp>
      <p:sp>
        <p:nvSpPr>
          <p:cNvPr id="3" name="Content Placeholder 2"/>
          <p:cNvSpPr>
            <a:spLocks noGrp="1"/>
          </p:cNvSpPr>
          <p:nvPr>
            <p:ph idx="1"/>
          </p:nvPr>
        </p:nvSpPr>
        <p:spPr>
          <a:xfrm>
            <a:off x="457200" y="802433"/>
            <a:ext cx="8229600" cy="5323731"/>
          </a:xfrm>
        </p:spPr>
        <p:txBody>
          <a:bodyPr/>
          <a:lstStyle/>
          <a:p>
            <a:r>
              <a:rPr lang="en-US" dirty="0" smtClean="0"/>
              <a:t>Use the advanced methods to find citations, articles, sort by date, etc.</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87" y="1838325"/>
            <a:ext cx="6943725" cy="5019675"/>
          </a:xfrm>
          <a:prstGeom prst="rect">
            <a:avLst/>
          </a:prstGeom>
        </p:spPr>
      </p:pic>
    </p:spTree>
    <p:extLst>
      <p:ext uri="{BB962C8B-B14F-4D97-AF65-F5344CB8AC3E}">
        <p14:creationId xmlns:p14="http://schemas.microsoft.com/office/powerpoint/2010/main" val="172260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200"/>
              <a:t>Questions?</a:t>
            </a:r>
            <a:endParaRPr lang="en-US"/>
          </a:p>
        </p:txBody>
      </p:sp>
      <p:pic>
        <p:nvPicPr>
          <p:cNvPr id="5" name="Picture 4"/>
          <p:cNvPicPr>
            <a:picLocks noChangeAspect="1"/>
          </p:cNvPicPr>
          <p:nvPr/>
        </p:nvPicPr>
        <p:blipFill>
          <a:blip r:embed="rId3"/>
          <a:stretch>
            <a:fillRect/>
          </a:stretch>
        </p:blipFill>
        <p:spPr>
          <a:xfrm>
            <a:off x="1625272" y="1417638"/>
            <a:ext cx="6022438" cy="4852924"/>
          </a:xfrm>
          <a:prstGeom prst="rect">
            <a:avLst/>
          </a:prstGeom>
        </p:spPr>
      </p:pic>
      <p:sp>
        <p:nvSpPr>
          <p:cNvPr id="3" name="Oval 2"/>
          <p:cNvSpPr/>
          <p:nvPr/>
        </p:nvSpPr>
        <p:spPr>
          <a:xfrm>
            <a:off x="5301673" y="4257964"/>
            <a:ext cx="1616363" cy="886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340"/>
            <a:ext cx="7086600" cy="1143000"/>
          </a:xfrm>
        </p:spPr>
        <p:txBody>
          <a:bodyPr/>
          <a:lstStyle/>
          <a:p>
            <a:r>
              <a:rPr lang="en-US" dirty="0" smtClean="0"/>
              <a:t>Scholarly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01539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p:cNvSpPr/>
          <p:nvPr/>
        </p:nvSpPr>
        <p:spPr>
          <a:xfrm rot="14685211">
            <a:off x="4211169" y="3451961"/>
            <a:ext cx="1787318" cy="335378"/>
          </a:xfrm>
          <a:prstGeom prst="rightArrow">
            <a:avLst>
              <a:gd name="adj1" fmla="val 5749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Elbow Connector 40"/>
          <p:cNvCxnSpPr/>
          <p:nvPr/>
        </p:nvCxnSpPr>
        <p:spPr>
          <a:xfrm rot="16200000" flipV="1">
            <a:off x="3097454" y="3722604"/>
            <a:ext cx="2302952" cy="1236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Curved Down Arrow 58"/>
          <p:cNvSpPr/>
          <p:nvPr/>
        </p:nvSpPr>
        <p:spPr>
          <a:xfrm rot="12481272" flipV="1">
            <a:off x="5164907" y="1816958"/>
            <a:ext cx="1276733" cy="4107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2" name="Straight Arrow Connector 61"/>
          <p:cNvCxnSpPr/>
          <p:nvPr/>
        </p:nvCxnSpPr>
        <p:spPr>
          <a:xfrm flipH="1">
            <a:off x="5057192" y="3514751"/>
            <a:ext cx="1324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057192" y="2643970"/>
            <a:ext cx="705622" cy="1486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673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Ebooks</a:t>
            </a:r>
            <a:endParaRPr lang="en-US" dirty="0"/>
          </a:p>
        </p:txBody>
      </p:sp>
      <p:sp>
        <p:nvSpPr>
          <p:cNvPr id="3" name="Content Placeholder 2"/>
          <p:cNvSpPr>
            <a:spLocks noGrp="1"/>
          </p:cNvSpPr>
          <p:nvPr>
            <p:ph idx="1"/>
          </p:nvPr>
        </p:nvSpPr>
        <p:spPr/>
        <p:txBody>
          <a:bodyPr/>
          <a:lstStyle/>
          <a:p>
            <a:r>
              <a:rPr lang="en-US" dirty="0" smtClean="0">
                <a:hlinkClick r:id="rId2"/>
              </a:rPr>
              <a:t>Kaye </a:t>
            </a:r>
            <a:r>
              <a:rPr lang="en-US" dirty="0">
                <a:hlinkClick r:id="rId2"/>
              </a:rPr>
              <a:t>&amp; </a:t>
            </a:r>
            <a:r>
              <a:rPr lang="en-US" dirty="0" err="1">
                <a:hlinkClick r:id="rId2"/>
              </a:rPr>
              <a:t>Laby</a:t>
            </a:r>
            <a:r>
              <a:rPr lang="en-US" dirty="0">
                <a:hlinkClick r:id="rId2"/>
              </a:rPr>
              <a:t> Tables of Physical &amp; Chemical Constants (16th Ed.)</a:t>
            </a:r>
            <a:endParaRPr lang="en-US" b="1" dirty="0" smtClean="0"/>
          </a:p>
          <a:p>
            <a:pPr marL="0" indent="0">
              <a:buNone/>
            </a:pPr>
            <a:r>
              <a:rPr lang="en-US" sz="1400" dirty="0"/>
              <a:t>The entire, unedited contents of the 16th edition (1995), containing tables of data, formulae, graphs and charts. Topics from fundamental constants to </a:t>
            </a:r>
            <a:r>
              <a:rPr lang="en-US" sz="1400" dirty="0" smtClean="0"/>
              <a:t>fiber </a:t>
            </a:r>
            <a:r>
              <a:rPr lang="en-US" sz="1400" dirty="0"/>
              <a:t>optics, superconductivity to Raman spectroscopy, etc.</a:t>
            </a:r>
            <a:endParaRPr lang="en-US" sz="1400" dirty="0" smtClean="0"/>
          </a:p>
          <a:p>
            <a:endParaRPr lang="en-US" dirty="0"/>
          </a:p>
          <a:p>
            <a:endParaRPr lang="en-US" dirty="0"/>
          </a:p>
        </p:txBody>
      </p:sp>
    </p:spTree>
    <p:extLst>
      <p:ext uri="{BB962C8B-B14F-4D97-AF65-F5344CB8AC3E}">
        <p14:creationId xmlns:p14="http://schemas.microsoft.com/office/powerpoint/2010/main" val="411130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Chemistry Resources</a:t>
            </a:r>
          </a:p>
        </p:txBody>
      </p:sp>
      <p:sp>
        <p:nvSpPr>
          <p:cNvPr id="3" name="Content Placeholder 2"/>
          <p:cNvSpPr>
            <a:spLocks noGrp="1"/>
          </p:cNvSpPr>
          <p:nvPr>
            <p:ph idx="1"/>
          </p:nvPr>
        </p:nvSpPr>
        <p:spPr/>
        <p:txBody>
          <a:bodyPr>
            <a:normAutofit/>
          </a:bodyPr>
          <a:lstStyle/>
          <a:p>
            <a:r>
              <a:rPr lang="en-US" dirty="0" err="1">
                <a:hlinkClick r:id="rId3"/>
              </a:rPr>
              <a:t>ChemSpider</a:t>
            </a:r>
            <a:r>
              <a:rPr lang="en-US" dirty="0"/>
              <a:t> (UK--free!): </a:t>
            </a:r>
            <a:r>
              <a:rPr lang="en-US" dirty="0">
                <a:hlinkClick r:id="rId3"/>
              </a:rPr>
              <a:t>http://www.chemspider.com/</a:t>
            </a:r>
            <a:endParaRPr lang="en-US" dirty="0"/>
          </a:p>
          <a:p>
            <a:r>
              <a:rPr lang="en-US" dirty="0">
                <a:hlinkClick r:id="rId4"/>
              </a:rPr>
              <a:t>PubChem</a:t>
            </a:r>
            <a:r>
              <a:rPr lang="en-US" dirty="0"/>
              <a:t> (USA--free!): (</a:t>
            </a:r>
            <a:r>
              <a:rPr lang="en-US" dirty="0">
                <a:hlinkClick r:id="rId4"/>
              </a:rPr>
              <a:t>http://pubchem.ncbi.nlm.nih.gov/</a:t>
            </a:r>
            <a:endParaRPr lang="en-US" dirty="0"/>
          </a:p>
          <a:p>
            <a:r>
              <a:rPr lang="en-US" dirty="0">
                <a:hlinkClick r:id="rId5"/>
              </a:rPr>
              <a:t>PubChem Searcher</a:t>
            </a:r>
            <a:r>
              <a:rPr lang="en-US" dirty="0"/>
              <a:t> (free)</a:t>
            </a:r>
          </a:p>
          <a:p>
            <a:r>
              <a:rPr lang="en-US" dirty="0" err="1">
                <a:hlinkClick r:id="rId6"/>
              </a:rPr>
              <a:t>ToxNet</a:t>
            </a:r>
            <a:r>
              <a:rPr lang="en-US" dirty="0"/>
              <a:t>: </a:t>
            </a:r>
            <a:r>
              <a:rPr lang="en-US" dirty="0" smtClean="0"/>
              <a:t>(free) </a:t>
            </a:r>
            <a:r>
              <a:rPr lang="en-US" dirty="0" smtClean="0">
                <a:hlinkClick r:id="rId6"/>
              </a:rPr>
              <a:t>http</a:t>
            </a:r>
            <a:r>
              <a:rPr lang="en-US" dirty="0">
                <a:hlinkClick r:id="rId6"/>
              </a:rPr>
              <a:t>://toxnet.nlm.nih.gov/</a:t>
            </a:r>
            <a:endParaRPr lang="en-US" dirty="0"/>
          </a:p>
          <a:p>
            <a:endParaRPr lang="en-US" dirty="0"/>
          </a:p>
        </p:txBody>
      </p:sp>
    </p:spTree>
    <p:extLst>
      <p:ext uri="{BB962C8B-B14F-4D97-AF65-F5344CB8AC3E}">
        <p14:creationId xmlns:p14="http://schemas.microsoft.com/office/powerpoint/2010/main" val="1316075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487362"/>
          </a:xfrm>
        </p:spPr>
        <p:txBody>
          <a:bodyPr/>
          <a:lstStyle/>
          <a:p>
            <a:r>
              <a:rPr lang="en-US" err="1"/>
              <a:t>ToxNet</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8200"/>
            <a:ext cx="7333649" cy="5884486"/>
          </a:xfrm>
        </p:spPr>
      </p:pic>
    </p:spTree>
    <p:extLst>
      <p:ext uri="{BB962C8B-B14F-4D97-AF65-F5344CB8AC3E}">
        <p14:creationId xmlns:p14="http://schemas.microsoft.com/office/powerpoint/2010/main" val="1781681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ChemIDPlus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225" y="1184988"/>
            <a:ext cx="7214192" cy="5673012"/>
          </a:xfrm>
        </p:spPr>
      </p:pic>
    </p:spTree>
    <p:extLst>
      <p:ext uri="{BB962C8B-B14F-4D97-AF65-F5344CB8AC3E}">
        <p14:creationId xmlns:p14="http://schemas.microsoft.com/office/powerpoint/2010/main" val="140075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Benzene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1302754"/>
            <a:ext cx="7009380" cy="5479930"/>
          </a:xfrm>
        </p:spPr>
      </p:pic>
    </p:spTree>
    <p:extLst>
      <p:ext uri="{BB962C8B-B14F-4D97-AF65-F5344CB8AC3E}">
        <p14:creationId xmlns:p14="http://schemas.microsoft.com/office/powerpoint/2010/main" val="41520941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ca6bf3abc8c515d48857a5c5328843bb275e6"/>
</p:tagLst>
</file>

<file path=ppt/theme/theme1.xml><?xml version="1.0" encoding="utf-8"?>
<a:theme xmlns:a="http://schemas.openxmlformats.org/drawingml/2006/main" name="Marian_University_Powerpoint_(layout_10-27-08)[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rian fonts">
      <a:majorFont>
        <a:latin typeface="Centennial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1399</Words>
  <Application>Microsoft Office PowerPoint</Application>
  <PresentationFormat>On-screen Show (4:3)</PresentationFormat>
  <Paragraphs>171</Paragraphs>
  <Slides>36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Frutiger 55 Roman</vt:lpstr>
      <vt:lpstr>Verdana</vt:lpstr>
      <vt:lpstr>Wingdings</vt:lpstr>
      <vt:lpstr>Marian_University_Powerpoint_(layout_10-27-08)[1]</vt:lpstr>
      <vt:lpstr>LIBRARY RESOURCES FOR CHEMISTRY </vt:lpstr>
      <vt:lpstr>Library resources</vt:lpstr>
      <vt:lpstr>CHEMISTRY Reference Books</vt:lpstr>
      <vt:lpstr>Scholarly process</vt:lpstr>
      <vt:lpstr>Ebooks</vt:lpstr>
      <vt:lpstr>Chemistry Resources</vt:lpstr>
      <vt:lpstr>ToxNet</vt:lpstr>
      <vt:lpstr>ChemIDPlus</vt:lpstr>
      <vt:lpstr>Benzene Results</vt:lpstr>
      <vt:lpstr>CAS Registry Number</vt:lpstr>
      <vt:lpstr>Chemical Abstracts Registry Number</vt:lpstr>
      <vt:lpstr>Links to Resources</vt:lpstr>
      <vt:lpstr>PubChem</vt:lpstr>
      <vt:lpstr>Hazardous Substances Data Base</vt:lpstr>
      <vt:lpstr>ChemSpider</vt:lpstr>
      <vt:lpstr>ChemSpider</vt:lpstr>
      <vt:lpstr>ChemSpider Results</vt:lpstr>
      <vt:lpstr>Structural Searching</vt:lpstr>
      <vt:lpstr>Chemical properties</vt:lpstr>
      <vt:lpstr>PubMed</vt:lpstr>
      <vt:lpstr>PubMed Subjects</vt:lpstr>
      <vt:lpstr>MeSH </vt:lpstr>
      <vt:lpstr>MeSH Subheadings</vt:lpstr>
      <vt:lpstr>PubMed</vt:lpstr>
      <vt:lpstr>Pubmed results</vt:lpstr>
      <vt:lpstr>PubMed</vt:lpstr>
      <vt:lpstr>MeSH: add to search</vt:lpstr>
      <vt:lpstr>PubMed Search History</vt:lpstr>
      <vt:lpstr>Large universities and corporations own more chemical sources:</vt:lpstr>
      <vt:lpstr>Chemistry citations</vt:lpstr>
      <vt:lpstr>Journal Abbreviations</vt:lpstr>
      <vt:lpstr>Recommended Databases</vt:lpstr>
      <vt:lpstr>Google Scholar</vt:lpstr>
      <vt:lpstr>Google Scholar</vt:lpstr>
      <vt:lpstr>Google Scholar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RESOURCES FOR CHEMISTRY</dc:title>
  <dc:creator>Johnston, Kathryn A</dc:creator>
  <cp:lastModifiedBy>Thibodeau, Sarah R</cp:lastModifiedBy>
  <cp:revision>44</cp:revision>
  <dcterms:modified xsi:type="dcterms:W3CDTF">2021-09-27T20:11:25Z</dcterms:modified>
</cp:coreProperties>
</file>