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302" r:id="rId3"/>
    <p:sldId id="315" r:id="rId4"/>
    <p:sldId id="317" r:id="rId5"/>
    <p:sldId id="266" r:id="rId6"/>
    <p:sldId id="314" r:id="rId7"/>
    <p:sldId id="268" r:id="rId8"/>
    <p:sldId id="308" r:id="rId9"/>
    <p:sldId id="310" r:id="rId10"/>
    <p:sldId id="311" r:id="rId11"/>
    <p:sldId id="269" r:id="rId12"/>
    <p:sldId id="287" r:id="rId13"/>
    <p:sldId id="271" r:id="rId14"/>
    <p:sldId id="276" r:id="rId15"/>
    <p:sldId id="277" r:id="rId16"/>
    <p:sldId id="278" r:id="rId17"/>
    <p:sldId id="321" r:id="rId18"/>
    <p:sldId id="320" r:id="rId19"/>
    <p:sldId id="290" r:id="rId20"/>
  </p:sldIdLst>
  <p:sldSz cx="9144000" cy="6858000" type="screen4x3"/>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79D"/>
    <a:srgbClr val="A400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6" autoAdjust="0"/>
    <p:restoredTop sz="94403" autoAdjust="0"/>
  </p:normalViewPr>
  <p:slideViewPr>
    <p:cSldViewPr>
      <p:cViewPr varScale="1">
        <p:scale>
          <a:sx n="104" d="100"/>
          <a:sy n="104" d="100"/>
        </p:scale>
        <p:origin x="1848"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DDCEA1-F2A3-41F4-96A1-C71F533D0C3C}" type="datetimeFigureOut">
              <a:rPr lang="en-US" smtClean="0"/>
              <a:pPr/>
              <a:t>8/21/2026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196B6D-D297-4C1E-B2D9-1E9EB6A46D9D}" type="slidenum">
              <a:rPr lang="en-US" smtClean="0"/>
              <a:pPr/>
              <a:t>‹#›</a:t>
            </a:fld>
            <a:endParaRPr lang="en-US"/>
          </a:p>
        </p:txBody>
      </p:sp>
    </p:spTree>
    <p:extLst>
      <p:ext uri="{BB962C8B-B14F-4D97-AF65-F5344CB8AC3E}">
        <p14:creationId xmlns:p14="http://schemas.microsoft.com/office/powerpoint/2010/main" val="3514092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196B6D-D297-4C1E-B2D9-1E9EB6A46D9D}" type="slidenum">
              <a:rPr lang="en-US" smtClean="0"/>
              <a:pPr/>
              <a:t>1</a:t>
            </a:fld>
            <a:endParaRPr lang="en-US"/>
          </a:p>
        </p:txBody>
      </p:sp>
    </p:spTree>
    <p:extLst>
      <p:ext uri="{BB962C8B-B14F-4D97-AF65-F5344CB8AC3E}">
        <p14:creationId xmlns:p14="http://schemas.microsoft.com/office/powerpoint/2010/main" val="2171031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196B6D-D297-4C1E-B2D9-1E9EB6A46D9D}" type="slidenum">
              <a:rPr lang="en-US" smtClean="0"/>
              <a:pPr/>
              <a:t>5</a:t>
            </a:fld>
            <a:endParaRPr lang="en-US"/>
          </a:p>
        </p:txBody>
      </p:sp>
    </p:spTree>
    <p:extLst>
      <p:ext uri="{BB962C8B-B14F-4D97-AF65-F5344CB8AC3E}">
        <p14:creationId xmlns:p14="http://schemas.microsoft.com/office/powerpoint/2010/main" val="889576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196B6D-D297-4C1E-B2D9-1E9EB6A46D9D}" type="slidenum">
              <a:rPr lang="en-US" smtClean="0"/>
              <a:pPr/>
              <a:t>7</a:t>
            </a:fld>
            <a:endParaRPr lang="en-US"/>
          </a:p>
        </p:txBody>
      </p:sp>
    </p:spTree>
    <p:extLst>
      <p:ext uri="{BB962C8B-B14F-4D97-AF65-F5344CB8AC3E}">
        <p14:creationId xmlns:p14="http://schemas.microsoft.com/office/powerpoint/2010/main" val="82678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196B6D-D297-4C1E-B2D9-1E9EB6A46D9D}" type="slidenum">
              <a:rPr lang="en-US" smtClean="0"/>
              <a:pPr/>
              <a:t>11</a:t>
            </a:fld>
            <a:endParaRPr lang="en-US"/>
          </a:p>
        </p:txBody>
      </p:sp>
    </p:spTree>
    <p:extLst>
      <p:ext uri="{BB962C8B-B14F-4D97-AF65-F5344CB8AC3E}">
        <p14:creationId xmlns:p14="http://schemas.microsoft.com/office/powerpoint/2010/main" val="2846138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196B6D-D297-4C1E-B2D9-1E9EB6A46D9D}" type="slidenum">
              <a:rPr lang="en-US" smtClean="0"/>
              <a:pPr/>
              <a:t>12</a:t>
            </a:fld>
            <a:endParaRPr lang="en-US"/>
          </a:p>
        </p:txBody>
      </p:sp>
    </p:spTree>
    <p:extLst>
      <p:ext uri="{BB962C8B-B14F-4D97-AF65-F5344CB8AC3E}">
        <p14:creationId xmlns:p14="http://schemas.microsoft.com/office/powerpoint/2010/main" val="345150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196B6D-D297-4C1E-B2D9-1E9EB6A46D9D}" type="slidenum">
              <a:rPr lang="en-US" smtClean="0"/>
              <a:pPr/>
              <a:t>13</a:t>
            </a:fld>
            <a:endParaRPr lang="en-US"/>
          </a:p>
        </p:txBody>
      </p:sp>
    </p:spTree>
    <p:extLst>
      <p:ext uri="{BB962C8B-B14F-4D97-AF65-F5344CB8AC3E}">
        <p14:creationId xmlns:p14="http://schemas.microsoft.com/office/powerpoint/2010/main" val="3055044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B479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6BDF8E-D4E5-4C87-A240-65C60F7A195F}" type="datetimeFigureOut">
              <a:rPr lang="en-US" smtClean="0"/>
              <a:pPr/>
              <a:t>8/21/2026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800" i="1">
                <a:solidFill>
                  <a:srgbClr val="A40045"/>
                </a:solidFill>
              </a:defRPr>
            </a:lvl1pPr>
          </a:lstStyle>
          <a:p>
            <a:endParaRPr lang="en-US" dirty="0"/>
          </a:p>
        </p:txBody>
      </p:sp>
      <p:sp>
        <p:nvSpPr>
          <p:cNvPr id="6" name="Slide Number Placeholder 5"/>
          <p:cNvSpPr>
            <a:spLocks noGrp="1"/>
          </p:cNvSpPr>
          <p:nvPr>
            <p:ph type="sldNum" sz="quarter" idx="12"/>
          </p:nvPr>
        </p:nvSpPr>
        <p:spPr/>
        <p:txBody>
          <a:bodyPr/>
          <a:lstStyle/>
          <a:p>
            <a:fld id="{E46D0D42-F5D3-412E-A31D-25DAEE8823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6BDF8E-D4E5-4C87-A240-65C60F7A195F}" type="datetimeFigureOut">
              <a:rPr lang="en-US" smtClean="0"/>
              <a:pPr/>
              <a:t>8/21/2026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800" i="1">
                <a:solidFill>
                  <a:srgbClr val="A40045"/>
                </a:solidFill>
              </a:defRPr>
            </a:lvl1pPr>
          </a:lstStyle>
          <a:p>
            <a:endParaRPr lang="en-US" dirty="0"/>
          </a:p>
        </p:txBody>
      </p:sp>
      <p:sp>
        <p:nvSpPr>
          <p:cNvPr id="6" name="Slide Number Placeholder 5"/>
          <p:cNvSpPr>
            <a:spLocks noGrp="1"/>
          </p:cNvSpPr>
          <p:nvPr>
            <p:ph type="sldNum" sz="quarter" idx="12"/>
          </p:nvPr>
        </p:nvSpPr>
        <p:spPr/>
        <p:txBody>
          <a:bodyPr/>
          <a:lstStyle/>
          <a:p>
            <a:fld id="{E46D0D42-F5D3-412E-A31D-25DAEE8823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6BDF8E-D4E5-4C87-A240-65C60F7A195F}" type="datetimeFigureOut">
              <a:rPr lang="en-US" smtClean="0"/>
              <a:pPr/>
              <a:t>8/21/2026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algn="ctr">
              <a:defRPr sz="800" i="1">
                <a:solidFill>
                  <a:srgbClr val="A40045"/>
                </a:solidFill>
              </a:defRPr>
            </a:lvl1pPr>
          </a:lstStyle>
          <a:p>
            <a:endParaRPr lang="en-US" dirty="0"/>
          </a:p>
        </p:txBody>
      </p:sp>
      <p:sp>
        <p:nvSpPr>
          <p:cNvPr id="7" name="Slide Number Placeholder 6"/>
          <p:cNvSpPr>
            <a:spLocks noGrp="1"/>
          </p:cNvSpPr>
          <p:nvPr>
            <p:ph type="sldNum" sz="quarter" idx="12"/>
          </p:nvPr>
        </p:nvSpPr>
        <p:spPr/>
        <p:txBody>
          <a:bodyPr/>
          <a:lstStyle/>
          <a:p>
            <a:fld id="{E46D0D42-F5D3-412E-A31D-25DAEE88232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6BDF8E-D4E5-4C87-A240-65C60F7A195F}" type="datetimeFigureOut">
              <a:rPr lang="en-US" smtClean="0"/>
              <a:pPr/>
              <a:t>8/21/2026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algn="ctr">
              <a:defRPr sz="800" i="1">
                <a:solidFill>
                  <a:srgbClr val="A40045"/>
                </a:solidFill>
              </a:defRPr>
            </a:lvl1pPr>
          </a:lstStyle>
          <a:p>
            <a:endParaRPr lang="en-US" dirty="0"/>
          </a:p>
        </p:txBody>
      </p:sp>
      <p:sp>
        <p:nvSpPr>
          <p:cNvPr id="5" name="Slide Number Placeholder 4"/>
          <p:cNvSpPr>
            <a:spLocks noGrp="1"/>
          </p:cNvSpPr>
          <p:nvPr>
            <p:ph type="sldNum" sz="quarter" idx="12"/>
          </p:nvPr>
        </p:nvSpPr>
        <p:spPr/>
        <p:txBody>
          <a:bodyPr/>
          <a:lstStyle/>
          <a:p>
            <a:fld id="{E46D0D42-F5D3-412E-A31D-25DAEE88232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Final Marian Logo (7-02-08).JPG"/>
          <p:cNvPicPr>
            <a:picLocks noChangeAspect="1"/>
          </p:cNvPicPr>
          <p:nvPr/>
        </p:nvPicPr>
        <p:blipFill>
          <a:blip r:embed="rId6" cstate="print"/>
          <a:stretch>
            <a:fillRect/>
          </a:stretch>
        </p:blipFill>
        <p:spPr>
          <a:xfrm>
            <a:off x="7772400" y="228600"/>
            <a:ext cx="1214846" cy="661416"/>
          </a:xfrm>
          <a:prstGeom prst="rect">
            <a:avLst/>
          </a:prstGeom>
        </p:spPr>
      </p:pic>
      <p:pic>
        <p:nvPicPr>
          <p:cNvPr id="8" name="Picture 7" descr="Chapel One dimensional Notepad.jpg"/>
          <p:cNvPicPr>
            <a:picLocks noChangeAspect="1"/>
          </p:cNvPicPr>
          <p:nvPr/>
        </p:nvPicPr>
        <p:blipFill>
          <a:blip r:embed="rId7" cstate="print"/>
          <a:stretch>
            <a:fillRect/>
          </a:stretch>
        </p:blipFill>
        <p:spPr>
          <a:xfrm>
            <a:off x="0" y="0"/>
            <a:ext cx="4427113" cy="6858000"/>
          </a:xfrm>
          <a:prstGeom prst="rect">
            <a:avLst/>
          </a:prstGeom>
        </p:spPr>
      </p:pic>
      <p:sp>
        <p:nvSpPr>
          <p:cNvPr id="2" name="Title Placeholder 1"/>
          <p:cNvSpPr>
            <a:spLocks noGrp="1"/>
          </p:cNvSpPr>
          <p:nvPr>
            <p:ph type="title"/>
          </p:nvPr>
        </p:nvSpPr>
        <p:spPr>
          <a:xfrm>
            <a:off x="457200" y="274638"/>
            <a:ext cx="7086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1371600" cy="365125"/>
          </a:xfrm>
          <a:prstGeom prst="rect">
            <a:avLst/>
          </a:prstGeom>
        </p:spPr>
        <p:txBody>
          <a:bodyPr vert="horz" lIns="91440" tIns="45720" rIns="91440" bIns="45720" rtlCol="0" anchor="ctr"/>
          <a:lstStyle>
            <a:lvl1pPr algn="l">
              <a:defRPr sz="1200">
                <a:solidFill>
                  <a:srgbClr val="A40045"/>
                </a:solidFill>
              </a:defRPr>
            </a:lvl1pPr>
          </a:lstStyle>
          <a:p>
            <a:fld id="{FE6BDF8E-D4E5-4C87-A240-65C60F7A195F}" type="datetimeFigureOut">
              <a:rPr lang="en-US" smtClean="0"/>
              <a:pPr/>
              <a:t>8/21/2026</a:t>
            </a:fld>
            <a:endParaRPr lang="en-US" dirty="0"/>
          </a:p>
        </p:txBody>
      </p:sp>
      <p:sp>
        <p:nvSpPr>
          <p:cNvPr id="6" name="Slide Number Placeholder 5"/>
          <p:cNvSpPr>
            <a:spLocks noGrp="1"/>
          </p:cNvSpPr>
          <p:nvPr>
            <p:ph type="sldNum" sz="quarter" idx="4"/>
          </p:nvPr>
        </p:nvSpPr>
        <p:spPr>
          <a:xfrm>
            <a:off x="7315200" y="6356350"/>
            <a:ext cx="1371600" cy="365125"/>
          </a:xfrm>
          <a:prstGeom prst="rect">
            <a:avLst/>
          </a:prstGeom>
        </p:spPr>
        <p:txBody>
          <a:bodyPr vert="horz" lIns="91440" tIns="45720" rIns="91440" bIns="45720" rtlCol="0" anchor="ctr"/>
          <a:lstStyle>
            <a:lvl1pPr algn="r">
              <a:defRPr sz="1200">
                <a:solidFill>
                  <a:srgbClr val="A40045"/>
                </a:solidFill>
              </a:defRPr>
            </a:lvl1pPr>
          </a:lstStyle>
          <a:p>
            <a:fld id="{E46D0D42-F5D3-412E-A31D-25DAEE882328}" type="slidenum">
              <a:rPr lang="en-US" smtClean="0"/>
              <a:pPr/>
              <a:t>‹#›</a:t>
            </a:fld>
            <a:endParaRPr lang="en-US" dirty="0"/>
          </a:p>
        </p:txBody>
      </p:sp>
      <p:sp>
        <p:nvSpPr>
          <p:cNvPr id="9" name="Footer Placeholder 4"/>
          <p:cNvSpPr>
            <a:spLocks noGrp="1"/>
          </p:cNvSpPr>
          <p:nvPr>
            <p:ph type="ftr" sz="quarter" idx="3"/>
          </p:nvPr>
        </p:nvSpPr>
        <p:spPr>
          <a:xfrm>
            <a:off x="1828800" y="6356350"/>
            <a:ext cx="5486400" cy="365125"/>
          </a:xfrm>
          <a:prstGeom prst="rect">
            <a:avLst/>
          </a:prstGeom>
        </p:spPr>
        <p:txBody>
          <a:bodyPr vert="horz" lIns="91440" tIns="45720" rIns="91440" bIns="45720" rtlCol="0" anchor="ctr"/>
          <a:lstStyle>
            <a:defPPr>
              <a:defRPr lang="en-US"/>
            </a:defPPr>
            <a:lvl1pPr marL="0" algn="ctr" defTabSz="914400" rtl="0" eaLnBrk="1" latinLnBrk="0" hangingPunct="1">
              <a:defRPr sz="800" i="1" kern="1200">
                <a:solidFill>
                  <a:srgbClr val="A4004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Founded 1936 </a:t>
            </a:r>
            <a:r>
              <a:rPr lang="en-US" dirty="0">
                <a:cs typeface="Arial"/>
              </a:rPr>
              <a:t>● Sponsored by the Congregation of Sisters of St. Agnes</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Lst>
  <p:txStyles>
    <p:titleStyle>
      <a:lvl1pPr algn="ctr" defTabSz="914400" rtl="0" eaLnBrk="1" latinLnBrk="0" hangingPunct="1">
        <a:spcBef>
          <a:spcPct val="0"/>
        </a:spcBef>
        <a:buNone/>
        <a:defRPr sz="3600" b="1" kern="1200" cap="small" baseline="0">
          <a:solidFill>
            <a:srgbClr val="0B479D"/>
          </a:solidFill>
          <a:latin typeface="Verdana"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rgbClr val="0B479D"/>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B479D"/>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0B479D"/>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B479D"/>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B479D"/>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685800" y="2057400"/>
            <a:ext cx="7772400" cy="1828800"/>
          </a:xfrm>
        </p:spPr>
        <p:txBody>
          <a:bodyPr/>
          <a:lstStyle/>
          <a:p>
            <a:r>
              <a:rPr lang="en-US" dirty="0"/>
              <a:t>How to research in</a:t>
            </a:r>
            <a:br>
              <a:rPr lang="en-US" dirty="0"/>
            </a:br>
            <a:r>
              <a:rPr lang="en-US" dirty="0"/>
              <a:t>Social Work</a:t>
            </a:r>
            <a:br>
              <a:rPr lang="en-US" dirty="0"/>
            </a:br>
            <a:endParaRPr lang="en-US" dirty="0"/>
          </a:p>
        </p:txBody>
      </p:sp>
      <p:sp>
        <p:nvSpPr>
          <p:cNvPr id="11267" name="Rectangle 3"/>
          <p:cNvSpPr>
            <a:spLocks noGrp="1" noChangeArrowheads="1"/>
          </p:cNvSpPr>
          <p:nvPr>
            <p:ph type="subTitle" idx="1"/>
          </p:nvPr>
        </p:nvSpPr>
        <p:spPr>
          <a:xfrm>
            <a:off x="1447800" y="4800600"/>
            <a:ext cx="6400800" cy="1752600"/>
          </a:xfrm>
        </p:spPr>
        <p:txBody>
          <a:bodyPr/>
          <a:lstStyle/>
          <a:p>
            <a:r>
              <a:rPr lang="en-US" sz="2400" dirty="0"/>
              <a:t>Cardinal Meyer Library</a:t>
            </a:r>
          </a:p>
          <a:p>
            <a:r>
              <a:rPr lang="en-US" sz="2400" dirty="0"/>
              <a:t>Marian University</a:t>
            </a:r>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131094"/>
            <a:ext cx="7981950" cy="1554956"/>
          </a:xfrm>
        </p:spPr>
        <p:txBody>
          <a:bodyPr>
            <a:normAutofit/>
          </a:bodyPr>
          <a:lstStyle/>
          <a:p>
            <a:r>
              <a:rPr lang="en-US" sz="2400" b="0" dirty="0"/>
              <a:t>If more articles are needed, re-do the search by combining </a:t>
            </a:r>
            <a:r>
              <a:rPr lang="en-US" sz="2400" b="0" dirty="0" err="1"/>
              <a:t>Ebsco</a:t>
            </a:r>
            <a:r>
              <a:rPr lang="en-US" sz="2400" b="0" dirty="0"/>
              <a:t> databases into one search (for example </a:t>
            </a:r>
            <a:r>
              <a:rPr lang="en-US" sz="2400" b="0" dirty="0" err="1"/>
              <a:t>psycinfo</a:t>
            </a:r>
            <a:r>
              <a:rPr lang="en-US" sz="2400" b="0" dirty="0"/>
              <a:t> and </a:t>
            </a:r>
            <a:r>
              <a:rPr lang="en-US" sz="2400" b="0" dirty="0" err="1"/>
              <a:t>psycarticles</a:t>
            </a:r>
            <a:endParaRPr lang="en-US" sz="2400" b="0" dirty="0"/>
          </a:p>
        </p:txBody>
      </p:sp>
      <p:pic>
        <p:nvPicPr>
          <p:cNvPr id="7172" name="Picture 4">
            <a:extLst>
              <a:ext uri="{FF2B5EF4-FFF2-40B4-BE49-F238E27FC236}">
                <a16:creationId xmlns:a16="http://schemas.microsoft.com/office/drawing/2014/main" id="{56007EFF-6D86-4EE2-ACEC-FB23A03CEC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880" y="2758547"/>
            <a:ext cx="4783931" cy="26908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Oval 5">
            <a:extLst>
              <a:ext uri="{FF2B5EF4-FFF2-40B4-BE49-F238E27FC236}">
                <a16:creationId xmlns:a16="http://schemas.microsoft.com/office/drawing/2014/main" id="{03CB7A39-3E97-4BBE-B2CC-CD274AA42375}"/>
              </a:ext>
            </a:extLst>
          </p:cNvPr>
          <p:cNvSpPr>
            <a:spLocks noChangeArrowheads="1"/>
          </p:cNvSpPr>
          <p:nvPr/>
        </p:nvSpPr>
        <p:spPr bwMode="auto">
          <a:xfrm>
            <a:off x="1986411" y="3163360"/>
            <a:ext cx="770335" cy="190500"/>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7174" name="Picture 6">
            <a:extLst>
              <a:ext uri="{FF2B5EF4-FFF2-40B4-BE49-F238E27FC236}">
                <a16:creationId xmlns:a16="http://schemas.microsoft.com/office/drawing/2014/main" id="{0DF236C0-A923-4AAB-B691-DE68F0B6AC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5895" y="2588670"/>
            <a:ext cx="3029267" cy="28606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516675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r>
              <a:rPr lang="en-US" sz="3200" dirty="0"/>
              <a:t>Sage Premier</a:t>
            </a:r>
          </a:p>
        </p:txBody>
      </p:sp>
      <p:sp>
        <p:nvSpPr>
          <p:cNvPr id="23555" name="Rectangle 3"/>
          <p:cNvSpPr>
            <a:spLocks noGrp="1" noChangeArrowheads="1"/>
          </p:cNvSpPr>
          <p:nvPr>
            <p:ph type="body" idx="1"/>
          </p:nvPr>
        </p:nvSpPr>
        <p:spPr/>
        <p:txBody>
          <a:bodyPr>
            <a:normAutofit/>
          </a:bodyPr>
          <a:lstStyle/>
          <a:p>
            <a:pPr>
              <a:buNone/>
            </a:pPr>
            <a:r>
              <a:rPr lang="en-US" b="1" i="1" dirty="0"/>
              <a:t>SAGE Premier </a:t>
            </a:r>
            <a:r>
              <a:rPr lang="en-US" dirty="0"/>
              <a:t>access the full text of all SAGE Journals back to 1999 including journals in Criminology, Education, Health Sciences, Management &amp; Organization Studies, Political Science, Psychology, </a:t>
            </a:r>
            <a:r>
              <a:rPr lang="en-US" b="1" dirty="0"/>
              <a:t>Social Work</a:t>
            </a:r>
            <a:r>
              <a:rPr lang="en-US" dirty="0"/>
              <a:t>, Sociology and Urban Studies.</a:t>
            </a:r>
          </a:p>
          <a:p>
            <a:pPr>
              <a:lnSpc>
                <a:spcPct val="120000"/>
              </a:lnSpc>
              <a:buFont typeface="Wingdings" pitchFamily="2" charset="2"/>
              <a:buNone/>
            </a:pPr>
            <a:endParaRPr lang="en-US" sz="1800" b="1" dirty="0"/>
          </a:p>
          <a:p>
            <a:pPr>
              <a:buNone/>
            </a:pP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Sage Premier</a:t>
            </a:r>
          </a:p>
        </p:txBody>
      </p:sp>
      <p:sp>
        <p:nvSpPr>
          <p:cNvPr id="3" name="Content Placeholder 2"/>
          <p:cNvSpPr>
            <a:spLocks noGrp="1"/>
          </p:cNvSpPr>
          <p:nvPr>
            <p:ph idx="1"/>
          </p:nvPr>
        </p:nvSpPr>
        <p:spPr/>
        <p:txBody>
          <a:bodyPr>
            <a:normAutofit/>
          </a:bodyPr>
          <a:lstStyle/>
          <a:p>
            <a:pPr>
              <a:buNone/>
            </a:pPr>
            <a:r>
              <a:rPr lang="en-US" dirty="0"/>
              <a:t>Enter keywords into the search box</a:t>
            </a:r>
          </a:p>
          <a:p>
            <a:pPr>
              <a:buNone/>
            </a:pPr>
            <a:r>
              <a:rPr lang="en-US" dirty="0"/>
              <a:t>Use dropdown to specific title words, author, etc.</a:t>
            </a:r>
          </a:p>
          <a:p>
            <a:pPr>
              <a:buNone/>
            </a:pPr>
            <a:endParaRPr lang="en-US" dirty="0"/>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marL="0" indent="0">
              <a:buNone/>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590800"/>
            <a:ext cx="9144000" cy="411438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r>
              <a:rPr lang="en-US" sz="3200" dirty="0"/>
              <a:t>Sage Premier</a:t>
            </a:r>
          </a:p>
        </p:txBody>
      </p:sp>
      <p:sp>
        <p:nvSpPr>
          <p:cNvPr id="12" name="Content Placeholder 11"/>
          <p:cNvSpPr>
            <a:spLocks noGrp="1"/>
          </p:cNvSpPr>
          <p:nvPr>
            <p:ph idx="1"/>
          </p:nvPr>
        </p:nvSpPr>
        <p:spPr>
          <a:xfrm>
            <a:off x="457200" y="1600200"/>
            <a:ext cx="8229600" cy="4648200"/>
          </a:xfrm>
        </p:spPr>
        <p:txBody>
          <a:bodyPr>
            <a:noAutofit/>
          </a:bodyPr>
          <a:lstStyle/>
          <a:p>
            <a:pPr>
              <a:spcBef>
                <a:spcPts val="0"/>
              </a:spcBef>
              <a:buFont typeface="Wingdings" pitchFamily="2" charset="2"/>
              <a:buNone/>
            </a:pPr>
            <a:r>
              <a:rPr lang="en-US" dirty="0"/>
              <a:t>A list of articles that pertain to the terms searched will be displayed.  The number of articles will be displayed above the result list.</a:t>
            </a:r>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Char char="§"/>
            </a:pPr>
            <a:endParaRPr lang="en-US" dirty="0"/>
          </a:p>
          <a:p>
            <a:pPr>
              <a:spcBef>
                <a:spcPts val="0"/>
              </a:spcBef>
              <a:buFont typeface="Wingdings" pitchFamily="2" charset="2"/>
              <a:buNone/>
            </a:pPr>
            <a:endParaRPr lang="en-US" dirty="0"/>
          </a:p>
          <a:p>
            <a:pPr>
              <a:spcBef>
                <a:spcPts val="0"/>
              </a:spcBef>
              <a:buFont typeface="Wingdings" pitchFamily="2" charset="2"/>
              <a:buNone/>
            </a:pPr>
            <a:r>
              <a:rPr lang="en-US" dirty="0"/>
              <a:t>To display an article, click on the “Full Text PDF” link below the citation.</a:t>
            </a:r>
          </a:p>
        </p:txBody>
      </p:sp>
      <p:pic>
        <p:nvPicPr>
          <p:cNvPr id="13" name="Picture 12" descr="Sage Results.jpg"/>
          <p:cNvPicPr>
            <a:picLocks noChangeAspect="1"/>
          </p:cNvPicPr>
          <p:nvPr/>
        </p:nvPicPr>
        <p:blipFill>
          <a:blip r:embed="rId3" cstate="print"/>
          <a:stretch>
            <a:fillRect/>
          </a:stretch>
        </p:blipFill>
        <p:spPr>
          <a:xfrm>
            <a:off x="838200" y="2667000"/>
            <a:ext cx="7049930" cy="2743200"/>
          </a:xfrm>
          <a:prstGeom prst="rect">
            <a:avLst/>
          </a:prstGeom>
          <a:ln>
            <a:solidFill>
              <a:schemeClr val="accent1"/>
            </a:solidFill>
          </a:ln>
        </p:spPr>
      </p:pic>
      <p:sp>
        <p:nvSpPr>
          <p:cNvPr id="5" name="Oval 4"/>
          <p:cNvSpPr/>
          <p:nvPr/>
        </p:nvSpPr>
        <p:spPr>
          <a:xfrm>
            <a:off x="4038600" y="4495800"/>
            <a:ext cx="9144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100" dirty="0"/>
              <a:t>Searching </a:t>
            </a:r>
            <a:r>
              <a:rPr lang="en-US" sz="2100" dirty="0" err="1">
                <a:solidFill>
                  <a:srgbClr val="7030A0"/>
                </a:solidFill>
              </a:rPr>
              <a:t>Psychiartry</a:t>
            </a:r>
            <a:r>
              <a:rPr lang="en-US" sz="2100" dirty="0">
                <a:solidFill>
                  <a:srgbClr val="7030A0"/>
                </a:solidFill>
              </a:rPr>
              <a:t> Online</a:t>
            </a:r>
            <a:br>
              <a:rPr lang="en-US" sz="2100" dirty="0">
                <a:solidFill>
                  <a:srgbClr val="7030A0"/>
                </a:solidFill>
              </a:rPr>
            </a:br>
            <a:br>
              <a:rPr lang="en-US" sz="2100" dirty="0"/>
            </a:br>
            <a:r>
              <a:rPr lang="en-US" sz="2100" dirty="0"/>
              <a:t>You have three options of browsing the collection: the </a:t>
            </a:r>
            <a:r>
              <a:rPr lang="en-US" sz="2100" dirty="0">
                <a:solidFill>
                  <a:srgbClr val="FF0000"/>
                </a:solidFill>
              </a:rPr>
              <a:t>DSM Library</a:t>
            </a:r>
            <a:r>
              <a:rPr lang="en-US" sz="2100" dirty="0"/>
              <a:t>, </a:t>
            </a:r>
            <a:r>
              <a:rPr lang="en-US" sz="2100" dirty="0">
                <a:solidFill>
                  <a:schemeClr val="accent6"/>
                </a:solidFill>
              </a:rPr>
              <a:t>Books</a:t>
            </a:r>
            <a:r>
              <a:rPr lang="en-US" sz="2100" dirty="0"/>
              <a:t>, and </a:t>
            </a:r>
            <a:r>
              <a:rPr lang="en-US" sz="2100" dirty="0">
                <a:solidFill>
                  <a:srgbClr val="0070C0"/>
                </a:solidFill>
              </a:rPr>
              <a:t>Journals</a:t>
            </a:r>
            <a:endParaRPr lang="en-US" sz="2100" dirty="0"/>
          </a:p>
        </p:txBody>
      </p:sp>
      <p:pic>
        <p:nvPicPr>
          <p:cNvPr id="4" name="Content Placeholder 3"/>
          <p:cNvPicPr>
            <a:picLocks noGrp="1" noChangeAspect="1"/>
          </p:cNvPicPr>
          <p:nvPr>
            <p:ph idx="1"/>
          </p:nvPr>
        </p:nvPicPr>
        <p:blipFill>
          <a:blip r:embed="rId2"/>
          <a:stretch>
            <a:fillRect/>
          </a:stretch>
        </p:blipFill>
        <p:spPr>
          <a:xfrm>
            <a:off x="470296" y="3354586"/>
            <a:ext cx="1691879" cy="2436019"/>
          </a:xfrm>
          <a:prstGeom prst="rect">
            <a:avLst/>
          </a:prstGeom>
        </p:spPr>
      </p:pic>
      <p:pic>
        <p:nvPicPr>
          <p:cNvPr id="5" name="Picture 4"/>
          <p:cNvPicPr>
            <a:picLocks noChangeAspect="1"/>
          </p:cNvPicPr>
          <p:nvPr/>
        </p:nvPicPr>
        <p:blipFill>
          <a:blip r:embed="rId3"/>
          <a:stretch>
            <a:fillRect/>
          </a:stretch>
        </p:blipFill>
        <p:spPr>
          <a:xfrm>
            <a:off x="2368153" y="2322017"/>
            <a:ext cx="3093244" cy="835819"/>
          </a:xfrm>
          <a:prstGeom prst="rect">
            <a:avLst/>
          </a:prstGeom>
        </p:spPr>
      </p:pic>
      <p:pic>
        <p:nvPicPr>
          <p:cNvPr id="7" name="Picture 6"/>
          <p:cNvPicPr>
            <a:picLocks noChangeAspect="1"/>
          </p:cNvPicPr>
          <p:nvPr/>
        </p:nvPicPr>
        <p:blipFill>
          <a:blip r:embed="rId4"/>
          <a:stretch>
            <a:fillRect/>
          </a:stretch>
        </p:blipFill>
        <p:spPr>
          <a:xfrm>
            <a:off x="3301603" y="3354586"/>
            <a:ext cx="1594247" cy="2303264"/>
          </a:xfrm>
          <a:prstGeom prst="rect">
            <a:avLst/>
          </a:prstGeom>
        </p:spPr>
      </p:pic>
      <p:pic>
        <p:nvPicPr>
          <p:cNvPr id="8" name="Picture 7"/>
          <p:cNvPicPr>
            <a:picLocks noChangeAspect="1"/>
          </p:cNvPicPr>
          <p:nvPr/>
        </p:nvPicPr>
        <p:blipFill>
          <a:blip r:embed="rId5"/>
          <a:stretch>
            <a:fillRect/>
          </a:stretch>
        </p:blipFill>
        <p:spPr>
          <a:xfrm>
            <a:off x="5905500" y="3354585"/>
            <a:ext cx="1828800" cy="2436019"/>
          </a:xfrm>
          <a:prstGeom prst="rect">
            <a:avLst/>
          </a:prstGeom>
        </p:spPr>
      </p:pic>
    </p:spTree>
    <p:extLst>
      <p:ext uri="{BB962C8B-B14F-4D97-AF65-F5344CB8AC3E}">
        <p14:creationId xmlns:p14="http://schemas.microsoft.com/office/powerpoint/2010/main" val="4221202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25" y="1070371"/>
            <a:ext cx="7886700" cy="994172"/>
          </a:xfrm>
        </p:spPr>
        <p:txBody>
          <a:bodyPr>
            <a:normAutofit fontScale="90000"/>
          </a:bodyPr>
          <a:lstStyle/>
          <a:p>
            <a:r>
              <a:rPr lang="en-US" sz="2400" dirty="0"/>
              <a:t>Advanced Keyword Search: enter </a:t>
            </a:r>
            <a:r>
              <a:rPr lang="en-US" sz="2400" dirty="0">
                <a:solidFill>
                  <a:srgbClr val="C00000"/>
                </a:solidFill>
              </a:rPr>
              <a:t>terms</a:t>
            </a:r>
            <a:r>
              <a:rPr lang="en-US" sz="2400" dirty="0"/>
              <a:t> into boxes; you can use </a:t>
            </a:r>
            <a:r>
              <a:rPr lang="en-US" sz="2400" dirty="0">
                <a:solidFill>
                  <a:srgbClr val="0070C0"/>
                </a:solidFill>
              </a:rPr>
              <a:t>Boolean Operators </a:t>
            </a:r>
            <a:r>
              <a:rPr lang="en-US" sz="2400" dirty="0"/>
              <a:t>to narrow your search.</a:t>
            </a:r>
            <a:br>
              <a:rPr lang="en-US" dirty="0"/>
            </a:br>
            <a:endParaRPr lang="en-US" dirty="0"/>
          </a:p>
        </p:txBody>
      </p:sp>
      <p:pic>
        <p:nvPicPr>
          <p:cNvPr id="4" name="Picture 3"/>
          <p:cNvPicPr>
            <a:picLocks noChangeAspect="1"/>
          </p:cNvPicPr>
          <p:nvPr/>
        </p:nvPicPr>
        <p:blipFill>
          <a:blip r:embed="rId2"/>
          <a:stretch>
            <a:fillRect/>
          </a:stretch>
        </p:blipFill>
        <p:spPr>
          <a:xfrm>
            <a:off x="153591" y="2064544"/>
            <a:ext cx="8836819" cy="3374231"/>
          </a:xfrm>
          <a:prstGeom prst="rect">
            <a:avLst/>
          </a:prstGeom>
        </p:spPr>
      </p:pic>
    </p:spTree>
    <p:extLst>
      <p:ext uri="{BB962C8B-B14F-4D97-AF65-F5344CB8AC3E}">
        <p14:creationId xmlns:p14="http://schemas.microsoft.com/office/powerpoint/2010/main" val="3273724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100" dirty="0"/>
              <a:t>Number of </a:t>
            </a:r>
            <a:r>
              <a:rPr lang="en-US" sz="2100" dirty="0">
                <a:solidFill>
                  <a:srgbClr val="FF0000"/>
                </a:solidFill>
              </a:rPr>
              <a:t>Results</a:t>
            </a:r>
            <a:r>
              <a:rPr lang="en-US" sz="2100" dirty="0"/>
              <a:t> will display at the top of the result page; if an article has an </a:t>
            </a:r>
            <a:r>
              <a:rPr lang="en-US" sz="2100" dirty="0">
                <a:solidFill>
                  <a:srgbClr val="7030A0"/>
                </a:solidFill>
              </a:rPr>
              <a:t>open</a:t>
            </a:r>
            <a:r>
              <a:rPr lang="en-US" sz="2100" dirty="0"/>
              <a:t> lock it is full text, if it has a </a:t>
            </a:r>
            <a:r>
              <a:rPr lang="en-US" sz="2100" dirty="0">
                <a:solidFill>
                  <a:srgbClr val="7030A0"/>
                </a:solidFill>
              </a:rPr>
              <a:t>closed</a:t>
            </a:r>
            <a:r>
              <a:rPr lang="en-US" sz="2100" dirty="0"/>
              <a:t> lock it is not full text and may need to be Interlibrary Loaned; you can narrow your results by using the </a:t>
            </a:r>
            <a:r>
              <a:rPr lang="en-US" sz="2100" dirty="0">
                <a:solidFill>
                  <a:srgbClr val="7030A0"/>
                </a:solidFill>
              </a:rPr>
              <a:t>Limiters</a:t>
            </a:r>
            <a:r>
              <a:rPr lang="en-US" sz="2100" dirty="0"/>
              <a:t>: author, keyword, publication, and topics.</a:t>
            </a:r>
          </a:p>
        </p:txBody>
      </p:sp>
      <p:pic>
        <p:nvPicPr>
          <p:cNvPr id="4" name="Content Placeholder 3"/>
          <p:cNvPicPr>
            <a:picLocks noGrp="1" noChangeAspect="1"/>
          </p:cNvPicPr>
          <p:nvPr>
            <p:ph idx="1"/>
          </p:nvPr>
        </p:nvPicPr>
        <p:blipFill>
          <a:blip r:embed="rId2"/>
          <a:stretch>
            <a:fillRect/>
          </a:stretch>
        </p:blipFill>
        <p:spPr>
          <a:xfrm>
            <a:off x="1066198" y="2312194"/>
            <a:ext cx="6649655" cy="3263504"/>
          </a:xfrm>
          <a:prstGeom prst="rect">
            <a:avLst/>
          </a:prstGeom>
        </p:spPr>
      </p:pic>
    </p:spTree>
    <p:extLst>
      <p:ext uri="{BB962C8B-B14F-4D97-AF65-F5344CB8AC3E}">
        <p14:creationId xmlns:p14="http://schemas.microsoft.com/office/powerpoint/2010/main" val="3205334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09015-4684-4ABC-A645-4E695694E7B2}"/>
              </a:ext>
            </a:extLst>
          </p:cNvPr>
          <p:cNvSpPr>
            <a:spLocks noGrp="1"/>
          </p:cNvSpPr>
          <p:nvPr>
            <p:ph type="title"/>
          </p:nvPr>
        </p:nvSpPr>
        <p:spPr/>
        <p:txBody>
          <a:bodyPr/>
          <a:lstStyle/>
          <a:p>
            <a:r>
              <a:rPr lang="en-US" dirty="0"/>
              <a:t>DSM V Entry</a:t>
            </a:r>
          </a:p>
        </p:txBody>
      </p:sp>
      <p:pic>
        <p:nvPicPr>
          <p:cNvPr id="4" name="Picture 3">
            <a:extLst>
              <a:ext uri="{FF2B5EF4-FFF2-40B4-BE49-F238E27FC236}">
                <a16:creationId xmlns:a16="http://schemas.microsoft.com/office/drawing/2014/main" id="{7B5BFC98-2F35-4BD8-8A17-F1D003ADA318}"/>
              </a:ext>
            </a:extLst>
          </p:cNvPr>
          <p:cNvPicPr>
            <a:picLocks noChangeAspect="1"/>
          </p:cNvPicPr>
          <p:nvPr/>
        </p:nvPicPr>
        <p:blipFill>
          <a:blip r:embed="rId2"/>
          <a:stretch>
            <a:fillRect/>
          </a:stretch>
        </p:blipFill>
        <p:spPr>
          <a:xfrm>
            <a:off x="483704" y="1676400"/>
            <a:ext cx="8181621" cy="4602162"/>
          </a:xfrm>
          <a:prstGeom prst="rect">
            <a:avLst/>
          </a:prstGeom>
        </p:spPr>
      </p:pic>
    </p:spTree>
    <p:extLst>
      <p:ext uri="{BB962C8B-B14F-4D97-AF65-F5344CB8AC3E}">
        <p14:creationId xmlns:p14="http://schemas.microsoft.com/office/powerpoint/2010/main" val="3057948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A4BFA-23AC-42F2-BC30-E5E8D81B30A6}"/>
              </a:ext>
            </a:extLst>
          </p:cNvPr>
          <p:cNvSpPr>
            <a:spLocks noGrp="1"/>
          </p:cNvSpPr>
          <p:nvPr>
            <p:ph type="title"/>
          </p:nvPr>
        </p:nvSpPr>
        <p:spPr/>
        <p:txBody>
          <a:bodyPr/>
          <a:lstStyle/>
          <a:p>
            <a:r>
              <a:rPr lang="en-US" sz="2400" b="0" dirty="0"/>
              <a:t>Each entry in the </a:t>
            </a:r>
            <a:r>
              <a:rPr lang="en-US" sz="2400" b="0" dirty="0" err="1"/>
              <a:t>dsm</a:t>
            </a:r>
            <a:r>
              <a:rPr lang="en-US" sz="2400" b="0" dirty="0"/>
              <a:t> will contain the following</a:t>
            </a:r>
          </a:p>
        </p:txBody>
      </p:sp>
      <p:sp>
        <p:nvSpPr>
          <p:cNvPr id="3" name="Content Placeholder 2">
            <a:extLst>
              <a:ext uri="{FF2B5EF4-FFF2-40B4-BE49-F238E27FC236}">
                <a16:creationId xmlns:a16="http://schemas.microsoft.com/office/drawing/2014/main" id="{519088FB-DD9B-48A6-9D09-C5E18251D49D}"/>
              </a:ext>
            </a:extLst>
          </p:cNvPr>
          <p:cNvSpPr>
            <a:spLocks noGrp="1"/>
          </p:cNvSpPr>
          <p:nvPr>
            <p:ph sz="half" idx="1"/>
          </p:nvPr>
        </p:nvSpPr>
        <p:spPr/>
        <p:txBody>
          <a:bodyPr>
            <a:normAutofit fontScale="55000" lnSpcReduction="20000"/>
          </a:bodyPr>
          <a:lstStyle/>
          <a:p>
            <a:pPr marL="0" indent="0" algn="ctr">
              <a:buNone/>
            </a:pPr>
            <a:r>
              <a:rPr lang="en-US" b="1" dirty="0"/>
              <a:t>Diagnostic Criteria Sets</a:t>
            </a:r>
          </a:p>
          <a:p>
            <a:endParaRPr lang="en-US" dirty="0"/>
          </a:p>
          <a:p>
            <a:r>
              <a:rPr lang="en-US" dirty="0"/>
              <a:t>For each disorder included in </a:t>
            </a:r>
            <a:r>
              <a:rPr lang="en-US" i="1" dirty="0"/>
              <a:t>DSM</a:t>
            </a:r>
            <a:r>
              <a:rPr lang="en-US" dirty="0"/>
              <a:t>, a set of diagnostic criteria indicates symptoms that must be present (and for how long) as well as a list of other symptoms, disorders, and conditions that must first be ruled out to qualify for a particular diagnosis. While these criteria help increase diagnostic reliability (i.e., the likelihood that two doctors would come up with the same diagnosis when using </a:t>
            </a:r>
            <a:r>
              <a:rPr lang="en-US" i="1" dirty="0"/>
              <a:t>DSM</a:t>
            </a:r>
            <a:r>
              <a:rPr lang="en-US" dirty="0"/>
              <a:t> to assess a patient), it is important to remember that these criteria are meant to be used by trained professionals using clinical judgment; they are not meant to be used by the general public.</a:t>
            </a:r>
          </a:p>
          <a:p>
            <a:endParaRPr lang="en-US" dirty="0"/>
          </a:p>
        </p:txBody>
      </p:sp>
      <p:sp>
        <p:nvSpPr>
          <p:cNvPr id="4" name="Content Placeholder 3">
            <a:extLst>
              <a:ext uri="{FF2B5EF4-FFF2-40B4-BE49-F238E27FC236}">
                <a16:creationId xmlns:a16="http://schemas.microsoft.com/office/drawing/2014/main" id="{819D77FC-5724-48E1-9624-4190A46EAD26}"/>
              </a:ext>
            </a:extLst>
          </p:cNvPr>
          <p:cNvSpPr>
            <a:spLocks noGrp="1"/>
          </p:cNvSpPr>
          <p:nvPr>
            <p:ph sz="half" idx="2"/>
          </p:nvPr>
        </p:nvSpPr>
        <p:spPr/>
        <p:txBody>
          <a:bodyPr>
            <a:normAutofit fontScale="55000" lnSpcReduction="20000"/>
          </a:bodyPr>
          <a:lstStyle/>
          <a:p>
            <a:pPr marL="0" indent="0" algn="ctr">
              <a:buNone/>
            </a:pPr>
            <a:r>
              <a:rPr lang="en-US" b="1" dirty="0"/>
              <a:t>Descriptive Text</a:t>
            </a:r>
          </a:p>
          <a:p>
            <a:pPr marL="0" indent="0" algn="ctr">
              <a:buNone/>
            </a:pPr>
            <a:endParaRPr lang="en-US" b="1" dirty="0"/>
          </a:p>
          <a:p>
            <a:r>
              <a:rPr lang="en-US" dirty="0"/>
              <a:t>Recording Procedures</a:t>
            </a:r>
          </a:p>
          <a:p>
            <a:r>
              <a:rPr lang="en-US" dirty="0"/>
              <a:t>Specifiers</a:t>
            </a:r>
          </a:p>
          <a:p>
            <a:r>
              <a:rPr lang="en-US" dirty="0"/>
              <a:t>Diagnostic Features</a:t>
            </a:r>
          </a:p>
          <a:p>
            <a:r>
              <a:rPr lang="en-US" dirty="0"/>
              <a:t>Associated Features</a:t>
            </a:r>
          </a:p>
          <a:p>
            <a:r>
              <a:rPr lang="en-US" dirty="0"/>
              <a:t>Prevalence</a:t>
            </a:r>
          </a:p>
          <a:p>
            <a:r>
              <a:rPr lang="en-US" dirty="0"/>
              <a:t>Development and Course</a:t>
            </a:r>
          </a:p>
          <a:p>
            <a:r>
              <a:rPr lang="en-US" dirty="0"/>
              <a:t>Risk and Prognostic Factors</a:t>
            </a:r>
          </a:p>
          <a:p>
            <a:r>
              <a:rPr lang="en-US" dirty="0"/>
              <a:t>Culture-Related Diagnostic Issues</a:t>
            </a:r>
          </a:p>
          <a:p>
            <a:r>
              <a:rPr lang="en-US" dirty="0"/>
              <a:t>Sex and Gender-Related Diagnostic Issues</a:t>
            </a:r>
          </a:p>
          <a:p>
            <a:r>
              <a:rPr lang="en-US" dirty="0"/>
              <a:t>Association with Suicidal Thoughts or Behavior</a:t>
            </a:r>
          </a:p>
          <a:p>
            <a:r>
              <a:rPr lang="en-US" dirty="0"/>
              <a:t>Functional Consequences</a:t>
            </a:r>
          </a:p>
          <a:p>
            <a:r>
              <a:rPr lang="en-US" dirty="0"/>
              <a:t>Differential Diagnosis</a:t>
            </a:r>
          </a:p>
          <a:p>
            <a:r>
              <a:rPr lang="en-US" dirty="0" err="1"/>
              <a:t>Cormorbidity</a:t>
            </a:r>
            <a:endParaRPr lang="en-US" dirty="0"/>
          </a:p>
          <a:p>
            <a:endParaRPr lang="en-US" dirty="0"/>
          </a:p>
        </p:txBody>
      </p:sp>
    </p:spTree>
    <p:extLst>
      <p:ext uri="{BB962C8B-B14F-4D97-AF65-F5344CB8AC3E}">
        <p14:creationId xmlns:p14="http://schemas.microsoft.com/office/powerpoint/2010/main" val="3157956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br>
              <a:rPr lang="en-US" dirty="0"/>
            </a:br>
            <a:r>
              <a:rPr lang="en-US" dirty="0"/>
              <a:t>Ask a library </a:t>
            </a:r>
            <a:r>
              <a:rPr lang="en-US"/>
              <a:t>staff member!</a:t>
            </a:r>
            <a:endParaRPr lang="en-US" dirty="0"/>
          </a:p>
        </p:txBody>
      </p:sp>
      <p:pic>
        <p:nvPicPr>
          <p:cNvPr id="5" name="Picture 4"/>
          <p:cNvPicPr>
            <a:picLocks noChangeAspect="1"/>
          </p:cNvPicPr>
          <p:nvPr/>
        </p:nvPicPr>
        <p:blipFill>
          <a:blip r:embed="rId2"/>
          <a:stretch>
            <a:fillRect/>
          </a:stretch>
        </p:blipFill>
        <p:spPr>
          <a:xfrm>
            <a:off x="1336717" y="2207472"/>
            <a:ext cx="7069232" cy="3639693"/>
          </a:xfrm>
          <a:prstGeom prst="rect">
            <a:avLst/>
          </a:prstGeom>
        </p:spPr>
      </p:pic>
      <p:sp>
        <p:nvSpPr>
          <p:cNvPr id="6" name="Oval 5"/>
          <p:cNvSpPr/>
          <p:nvPr/>
        </p:nvSpPr>
        <p:spPr>
          <a:xfrm>
            <a:off x="5623560" y="4198076"/>
            <a:ext cx="1920240" cy="9993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80866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p:cNvSpPr txBox="1">
            <a:spLocks/>
          </p:cNvSpPr>
          <p:nvPr/>
        </p:nvSpPr>
        <p:spPr>
          <a:xfrm>
            <a:off x="121298" y="274637"/>
            <a:ext cx="8565502"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cap="small" baseline="0">
                <a:solidFill>
                  <a:srgbClr val="0B479D"/>
                </a:solidFill>
                <a:latin typeface="Verdana" pitchFamily="34" charset="0"/>
                <a:ea typeface="+mj-ea"/>
                <a:cs typeface="+mj-cs"/>
              </a:defRPr>
            </a:lvl1pPr>
          </a:lstStyle>
          <a:p>
            <a:r>
              <a:rPr lang="en-US" dirty="0"/>
              <a:t>Click on Library from Marian website:</a:t>
            </a:r>
          </a:p>
        </p:txBody>
      </p:sp>
      <p:pic>
        <p:nvPicPr>
          <p:cNvPr id="2" name="Picture 1">
            <a:extLst>
              <a:ext uri="{FF2B5EF4-FFF2-40B4-BE49-F238E27FC236}">
                <a16:creationId xmlns:a16="http://schemas.microsoft.com/office/drawing/2014/main" id="{9A0BD877-C08C-3D41-EE66-6EA0A0597596}"/>
              </a:ext>
            </a:extLst>
          </p:cNvPr>
          <p:cNvPicPr>
            <a:picLocks noChangeAspect="1"/>
          </p:cNvPicPr>
          <p:nvPr/>
        </p:nvPicPr>
        <p:blipFill>
          <a:blip r:embed="rId2"/>
          <a:stretch>
            <a:fillRect/>
          </a:stretch>
        </p:blipFill>
        <p:spPr>
          <a:xfrm>
            <a:off x="381000" y="1981200"/>
            <a:ext cx="8243712" cy="3884914"/>
          </a:xfrm>
          <a:prstGeom prst="rect">
            <a:avLst/>
          </a:prstGeom>
        </p:spPr>
      </p:pic>
    </p:spTree>
    <p:extLst>
      <p:ext uri="{BB962C8B-B14F-4D97-AF65-F5344CB8AC3E}">
        <p14:creationId xmlns:p14="http://schemas.microsoft.com/office/powerpoint/2010/main" val="2137286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a:t>
            </a:r>
            <a:r>
              <a:rPr lang="en-US" dirty="0" err="1"/>
              <a:t>MyMarian</a:t>
            </a:r>
            <a:r>
              <a:rPr lang="en-US" dirty="0"/>
              <a:t>, click on Library:</a:t>
            </a:r>
          </a:p>
        </p:txBody>
      </p:sp>
      <p:pic>
        <p:nvPicPr>
          <p:cNvPr id="4" name="Picture 3">
            <a:extLst>
              <a:ext uri="{FF2B5EF4-FFF2-40B4-BE49-F238E27FC236}">
                <a16:creationId xmlns:a16="http://schemas.microsoft.com/office/drawing/2014/main" id="{81FB6136-5AF6-477A-AA7D-5FF704F5A542}"/>
              </a:ext>
            </a:extLst>
          </p:cNvPr>
          <p:cNvPicPr>
            <a:picLocks noChangeAspect="1"/>
          </p:cNvPicPr>
          <p:nvPr/>
        </p:nvPicPr>
        <p:blipFill>
          <a:blip r:embed="rId2"/>
          <a:stretch>
            <a:fillRect/>
          </a:stretch>
        </p:blipFill>
        <p:spPr>
          <a:xfrm>
            <a:off x="285565" y="1461316"/>
            <a:ext cx="8572870" cy="5143500"/>
          </a:xfrm>
          <a:prstGeom prst="rect">
            <a:avLst/>
          </a:prstGeom>
          <a:noFill/>
          <a:ln>
            <a:solidFill>
              <a:srgbClr val="C00000"/>
            </a:solidFill>
          </a:ln>
        </p:spPr>
      </p:pic>
      <p:sp>
        <p:nvSpPr>
          <p:cNvPr id="6" name="Oval 5">
            <a:extLst>
              <a:ext uri="{FF2B5EF4-FFF2-40B4-BE49-F238E27FC236}">
                <a16:creationId xmlns:a16="http://schemas.microsoft.com/office/drawing/2014/main" id="{DCED32E7-E4EA-43F9-803D-E03615D54F5C}"/>
              </a:ext>
            </a:extLst>
          </p:cNvPr>
          <p:cNvSpPr/>
          <p:nvPr/>
        </p:nvSpPr>
        <p:spPr>
          <a:xfrm>
            <a:off x="457200" y="4343400"/>
            <a:ext cx="990600" cy="304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396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ACBCA-3B4B-4604-9F5E-B88D4EA15A74}"/>
              </a:ext>
            </a:extLst>
          </p:cNvPr>
          <p:cNvSpPr>
            <a:spLocks noGrp="1"/>
          </p:cNvSpPr>
          <p:nvPr>
            <p:ph type="title"/>
          </p:nvPr>
        </p:nvSpPr>
        <p:spPr/>
        <p:txBody>
          <a:bodyPr/>
          <a:lstStyle/>
          <a:p>
            <a:r>
              <a:rPr lang="en-US" sz="2400" b="0" dirty="0"/>
              <a:t>Social Work subject guide</a:t>
            </a:r>
          </a:p>
        </p:txBody>
      </p:sp>
      <p:pic>
        <p:nvPicPr>
          <p:cNvPr id="2050" name="Picture 2">
            <a:extLst>
              <a:ext uri="{FF2B5EF4-FFF2-40B4-BE49-F238E27FC236}">
                <a16:creationId xmlns:a16="http://schemas.microsoft.com/office/drawing/2014/main" id="{316CC1DB-822B-4A6C-AC27-EBDA7E386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90" y="1219200"/>
            <a:ext cx="8803619" cy="4953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Oval 3">
            <a:extLst>
              <a:ext uri="{FF2B5EF4-FFF2-40B4-BE49-F238E27FC236}">
                <a16:creationId xmlns:a16="http://schemas.microsoft.com/office/drawing/2014/main" id="{C32D6D5D-C1A1-4EEA-8BDC-6BB87DC9B8EB}"/>
              </a:ext>
            </a:extLst>
          </p:cNvPr>
          <p:cNvSpPr>
            <a:spLocks noChangeArrowheads="1"/>
          </p:cNvSpPr>
          <p:nvPr/>
        </p:nvSpPr>
        <p:spPr bwMode="auto">
          <a:xfrm>
            <a:off x="1368753" y="4097337"/>
            <a:ext cx="1468968" cy="305703"/>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Tree>
    <p:extLst>
      <p:ext uri="{BB962C8B-B14F-4D97-AF65-F5344CB8AC3E}">
        <p14:creationId xmlns:p14="http://schemas.microsoft.com/office/powerpoint/2010/main" val="263477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sz="3200" dirty="0"/>
              <a:t>Social Work Abstracts</a:t>
            </a:r>
          </a:p>
        </p:txBody>
      </p:sp>
      <p:sp>
        <p:nvSpPr>
          <p:cNvPr id="20483" name="Rectangle 3"/>
          <p:cNvSpPr>
            <a:spLocks noGrp="1" noChangeArrowheads="1"/>
          </p:cNvSpPr>
          <p:nvPr>
            <p:ph type="body" idx="1"/>
          </p:nvPr>
        </p:nvSpPr>
        <p:spPr>
          <a:xfrm>
            <a:off x="457200" y="1447800"/>
            <a:ext cx="8305800" cy="5334000"/>
          </a:xfrm>
        </p:spPr>
        <p:txBody>
          <a:bodyPr>
            <a:normAutofit/>
          </a:bodyPr>
          <a:lstStyle/>
          <a:p>
            <a:pPr>
              <a:buFont typeface="Wingdings" pitchFamily="2" charset="2"/>
              <a:buNone/>
            </a:pPr>
            <a:r>
              <a:rPr lang="en-US" sz="1400" b="1" dirty="0"/>
              <a:t>Example Search: </a:t>
            </a:r>
            <a:r>
              <a:rPr lang="en-US" sz="1400" dirty="0"/>
              <a:t>Enter keywords in the boxes at the top of the search screen.</a:t>
            </a:r>
          </a:p>
          <a:p>
            <a:pPr lvl="1"/>
            <a:r>
              <a:rPr lang="en-US" sz="1400" dirty="0"/>
              <a:t>In the drop down menu next to the search box, select an option of where the database will look for the keywords. The ‘All Text’ option will search everywhere for the keywords. </a:t>
            </a:r>
          </a:p>
          <a:p>
            <a:pPr lvl="1"/>
            <a:r>
              <a:rPr lang="en-US" sz="1400" dirty="0"/>
              <a:t>Click on “Peer Reviewed” under limiters to obtain scholarly articles</a:t>
            </a:r>
            <a:endParaRPr lang="en-US" sz="1800" dirty="0"/>
          </a:p>
          <a:p>
            <a:pPr lvl="1"/>
            <a:endParaRPr lang="en-US" sz="1400" dirty="0"/>
          </a:p>
        </p:txBody>
      </p:sp>
      <p:pic>
        <p:nvPicPr>
          <p:cNvPr id="3" name="Picture 2">
            <a:extLst>
              <a:ext uri="{FF2B5EF4-FFF2-40B4-BE49-F238E27FC236}">
                <a16:creationId xmlns:a16="http://schemas.microsoft.com/office/drawing/2014/main" id="{B79641B9-5066-D81E-CF8B-B9338A1B23C6}"/>
              </a:ext>
            </a:extLst>
          </p:cNvPr>
          <p:cNvPicPr>
            <a:picLocks noChangeAspect="1"/>
          </p:cNvPicPr>
          <p:nvPr/>
        </p:nvPicPr>
        <p:blipFill>
          <a:blip r:embed="rId3"/>
          <a:stretch>
            <a:fillRect/>
          </a:stretch>
        </p:blipFill>
        <p:spPr>
          <a:xfrm>
            <a:off x="482600" y="2701026"/>
            <a:ext cx="7924800" cy="390080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endParaRPr lang="en-US" dirty="0"/>
          </a:p>
          <a:p>
            <a:endParaRPr lang="en-US" dirty="0"/>
          </a:p>
        </p:txBody>
      </p:sp>
      <p:sp>
        <p:nvSpPr>
          <p:cNvPr id="7" name="Title 6">
            <a:extLst>
              <a:ext uri="{FF2B5EF4-FFF2-40B4-BE49-F238E27FC236}">
                <a16:creationId xmlns:a16="http://schemas.microsoft.com/office/drawing/2014/main" id="{54B509E8-58B8-41C6-94B7-D4E92A8D832F}"/>
              </a:ext>
            </a:extLst>
          </p:cNvPr>
          <p:cNvSpPr>
            <a:spLocks noGrp="1"/>
          </p:cNvSpPr>
          <p:nvPr>
            <p:ph type="title"/>
          </p:nvPr>
        </p:nvSpPr>
        <p:spPr/>
        <p:txBody>
          <a:bodyPr/>
          <a:lstStyle/>
          <a:p>
            <a:r>
              <a:rPr lang="en-US" sz="2400" b="0" dirty="0"/>
              <a:t>Social Work Abstracts has some full text options like pdf and online but most will be available for free via interlibrary loan</a:t>
            </a:r>
          </a:p>
        </p:txBody>
      </p:sp>
      <p:pic>
        <p:nvPicPr>
          <p:cNvPr id="4100" name="Picture 4">
            <a:extLst>
              <a:ext uri="{FF2B5EF4-FFF2-40B4-BE49-F238E27FC236}">
                <a16:creationId xmlns:a16="http://schemas.microsoft.com/office/drawing/2014/main" id="{4ACD3716-0297-49F5-B25E-060F0B82A0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318" y="1593374"/>
            <a:ext cx="8869363" cy="49899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Oval 5">
            <a:extLst>
              <a:ext uri="{FF2B5EF4-FFF2-40B4-BE49-F238E27FC236}">
                <a16:creationId xmlns:a16="http://schemas.microsoft.com/office/drawing/2014/main" id="{7B0A1AC9-304D-46C3-BB18-2ECC20A51682}"/>
              </a:ext>
            </a:extLst>
          </p:cNvPr>
          <p:cNvSpPr>
            <a:spLocks noChangeArrowheads="1"/>
          </p:cNvSpPr>
          <p:nvPr/>
        </p:nvSpPr>
        <p:spPr bwMode="auto">
          <a:xfrm>
            <a:off x="3072607" y="5495144"/>
            <a:ext cx="1334604" cy="457979"/>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spTree>
    <p:extLst>
      <p:ext uri="{BB962C8B-B14F-4D97-AF65-F5344CB8AC3E}">
        <p14:creationId xmlns:p14="http://schemas.microsoft.com/office/powerpoint/2010/main" val="3616218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n-US" sz="3200" dirty="0"/>
              <a:t>Social Work Abstracts</a:t>
            </a:r>
          </a:p>
        </p:txBody>
      </p:sp>
      <p:sp>
        <p:nvSpPr>
          <p:cNvPr id="22531" name="Rectangle 3"/>
          <p:cNvSpPr>
            <a:spLocks noGrp="1" noChangeArrowheads="1"/>
          </p:cNvSpPr>
          <p:nvPr>
            <p:ph type="body" idx="1"/>
          </p:nvPr>
        </p:nvSpPr>
        <p:spPr>
          <a:xfrm>
            <a:off x="457200" y="1600200"/>
            <a:ext cx="8229600" cy="4648200"/>
          </a:xfrm>
        </p:spPr>
        <p:txBody>
          <a:bodyPr>
            <a:normAutofit/>
          </a:bodyPr>
          <a:lstStyle/>
          <a:p>
            <a:pPr>
              <a:lnSpc>
                <a:spcPct val="120000"/>
              </a:lnSpc>
              <a:spcBef>
                <a:spcPts val="0"/>
              </a:spcBef>
              <a:buFont typeface="Wingdings" pitchFamily="2" charset="2"/>
              <a:buNone/>
            </a:pPr>
            <a:r>
              <a:rPr lang="en-US" dirty="0"/>
              <a:t>To read the article, click on the PDF or Online Full Text links:</a:t>
            </a:r>
            <a:endParaRPr lang="en-US" b="1" dirty="0"/>
          </a:p>
          <a:p>
            <a:pPr marL="0" indent="0">
              <a:buNone/>
            </a:pPr>
            <a:endParaRPr lang="en-US" dirty="0"/>
          </a:p>
          <a:p>
            <a:pPr marL="0" indent="0">
              <a:buNone/>
            </a:pPr>
            <a:r>
              <a:rPr lang="en-US" dirty="0"/>
              <a:t>If the article is not available in full text, click the </a:t>
            </a:r>
            <a:r>
              <a:rPr lang="en-US" b="1" dirty="0"/>
              <a:t>Request Item through Interlibrary loan </a:t>
            </a:r>
            <a:r>
              <a:rPr lang="en-US" dirty="0"/>
              <a:t>link to order the item from a different library.</a:t>
            </a:r>
          </a:p>
          <a:p>
            <a:pPr lvl="1"/>
            <a:r>
              <a:rPr lang="en-US" sz="1800" dirty="0"/>
              <a:t>Note: Items requested via Interlibrary Loan may take 2 to 3 days </a:t>
            </a:r>
            <a:r>
              <a:rPr lang="en-US" sz="1800"/>
              <a:t>to arrive.</a:t>
            </a:r>
            <a:endParaRPr lang="en-US" sz="1800" dirty="0"/>
          </a:p>
          <a:p>
            <a:pPr marL="57150" indent="0">
              <a:buNone/>
            </a:pPr>
            <a:endParaRPr lang="en-US" sz="1800" dirty="0"/>
          </a:p>
          <a:p>
            <a:pPr marL="57150" indent="0">
              <a:buNone/>
            </a:pPr>
            <a:r>
              <a:rPr lang="en-US" sz="1800" dirty="0"/>
              <a:t>A link may be provided to another database that does have the full text.</a:t>
            </a:r>
          </a:p>
          <a:p>
            <a:endParaRPr lang="en-US" sz="1800" b="1" dirty="0"/>
          </a:p>
          <a:p>
            <a:pPr>
              <a:buFont typeface="Wingdings" pitchFamily="2" charset="2"/>
              <a:buNone/>
            </a:pPr>
            <a:endParaRPr lang="en-US" sz="18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1800" dirty="0"/>
              <a:t>Articles can be shared, downloaded, and printed using the icons on the top right.  You can also search within the article for keywords or have the article read to you.</a:t>
            </a:r>
          </a:p>
        </p:txBody>
      </p:sp>
      <p:pic>
        <p:nvPicPr>
          <p:cNvPr id="5122" name="Picture 2">
            <a:extLst>
              <a:ext uri="{FF2B5EF4-FFF2-40B4-BE49-F238E27FC236}">
                <a16:creationId xmlns:a16="http://schemas.microsoft.com/office/drawing/2014/main" id="{02DC5822-57FB-42EF-B04B-C67520E70EC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650" y="2125266"/>
            <a:ext cx="6788944" cy="3819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6" name="Oval 3">
            <a:extLst>
              <a:ext uri="{FF2B5EF4-FFF2-40B4-BE49-F238E27FC236}">
                <a16:creationId xmlns:a16="http://schemas.microsoft.com/office/drawing/2014/main" id="{B48D97A2-DBBD-432E-9652-59D6EFEA4569}"/>
              </a:ext>
            </a:extLst>
          </p:cNvPr>
          <p:cNvSpPr>
            <a:spLocks noChangeArrowheads="1"/>
          </p:cNvSpPr>
          <p:nvPr/>
        </p:nvSpPr>
        <p:spPr bwMode="auto">
          <a:xfrm>
            <a:off x="5695950" y="2575322"/>
            <a:ext cx="1721644" cy="205979"/>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4154831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“Cite” icon to change to APA format, the icon is the quote mark on top right:</a:t>
            </a:r>
          </a:p>
        </p:txBody>
      </p:sp>
      <p:pic>
        <p:nvPicPr>
          <p:cNvPr id="6146" name="Picture 2">
            <a:extLst>
              <a:ext uri="{FF2B5EF4-FFF2-40B4-BE49-F238E27FC236}">
                <a16:creationId xmlns:a16="http://schemas.microsoft.com/office/drawing/2014/main" id="{5E987490-A593-47CA-AD4F-41461C0B24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650" y="2181225"/>
            <a:ext cx="6788945" cy="3819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6" name="Oval 3">
            <a:extLst>
              <a:ext uri="{FF2B5EF4-FFF2-40B4-BE49-F238E27FC236}">
                <a16:creationId xmlns:a16="http://schemas.microsoft.com/office/drawing/2014/main" id="{74233B2A-4B0E-4A57-8FFC-71632E47CFF0}"/>
              </a:ext>
            </a:extLst>
          </p:cNvPr>
          <p:cNvSpPr>
            <a:spLocks noChangeArrowheads="1"/>
          </p:cNvSpPr>
          <p:nvPr/>
        </p:nvSpPr>
        <p:spPr bwMode="auto">
          <a:xfrm>
            <a:off x="2590800" y="4755542"/>
            <a:ext cx="1981200" cy="860822"/>
          </a:xfrm>
          <a:prstGeom prst="ellipse">
            <a:avLst/>
          </a:prstGeom>
          <a:noFill/>
          <a:ln w="25400" algn="ctr">
            <a:solidFill>
              <a:srgbClr val="FF0000"/>
            </a:solidFill>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4867999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ca6bf3abc8c515d48857a5c5328843bb275e6"/>
</p:tagLst>
</file>

<file path=ppt/theme/theme1.xml><?xml version="1.0" encoding="utf-8"?>
<a:theme xmlns:a="http://schemas.openxmlformats.org/drawingml/2006/main" name="Marian_University_Powerpoint_(layout_10-27-08)[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rian fonts">
      <a:majorFont>
        <a:latin typeface="Centennial 55 Roman"/>
        <a:ea typeface=""/>
        <a:cs typeface=""/>
      </a:majorFont>
      <a:minorFont>
        <a:latin typeface="Frutiger 55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Marian_University_Powerpoint_(layout_10-27-08)[1]</Template>
  <TotalTime>791</TotalTime>
  <Words>668</Words>
  <Application>Microsoft Office PowerPoint</Application>
  <PresentationFormat>On-screen Show (4:3)</PresentationFormat>
  <Paragraphs>78</Paragraphs>
  <Slides>19</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Frutiger 55 Roman</vt:lpstr>
      <vt:lpstr>Verdana</vt:lpstr>
      <vt:lpstr>Wingdings</vt:lpstr>
      <vt:lpstr>Marian_University_Powerpoint_(layout_10-27-08)[1]</vt:lpstr>
      <vt:lpstr>How to research in Social Work </vt:lpstr>
      <vt:lpstr>PowerPoint Presentation</vt:lpstr>
      <vt:lpstr>From MyMarian, click on Library:</vt:lpstr>
      <vt:lpstr>Social Work subject guide</vt:lpstr>
      <vt:lpstr>Social Work Abstracts</vt:lpstr>
      <vt:lpstr>Social Work Abstracts has some full text options like pdf and online but most will be available for free via interlibrary loan</vt:lpstr>
      <vt:lpstr>Social Work Abstracts</vt:lpstr>
      <vt:lpstr>Articles can be shared, downloaded, and printed using the icons on the top right.  You can also search within the article for keywords or have the article read to you.</vt:lpstr>
      <vt:lpstr>Use “Cite” icon to change to APA format, the icon is the quote mark on top right:</vt:lpstr>
      <vt:lpstr>If more articles are needed, re-do the search by combining Ebsco databases into one search (for example psycinfo and psycarticles</vt:lpstr>
      <vt:lpstr>Sage Premier</vt:lpstr>
      <vt:lpstr>Sage Premier</vt:lpstr>
      <vt:lpstr>Sage Premier</vt:lpstr>
      <vt:lpstr>Searching Psychiartry Online  You have three options of browsing the collection: the DSM Library, Books, and Journals</vt:lpstr>
      <vt:lpstr>Advanced Keyword Search: enter terms into boxes; you can use Boolean Operators to narrow your search. </vt:lpstr>
      <vt:lpstr>Number of Results will display at the top of the result page; if an article has an open lock it is full text, if it has a closed lock it is not full text and may need to be Interlibrary Loaned; you can narrow your results by using the Limiters: author, keyword, publication, and topics.</vt:lpstr>
      <vt:lpstr>DSM V Entry</vt:lpstr>
      <vt:lpstr>Each entry in the dsm will contain the following</vt:lpstr>
      <vt:lpstr>Any Questions? Ask a library staff member!</vt:lpstr>
    </vt:vector>
  </TitlesOfParts>
  <Company>Marian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Work Articles 092013</dc:title>
  <dc:creator>refdesk</dc:creator>
  <cp:lastModifiedBy>Thibodeau, Sarah R</cp:lastModifiedBy>
  <cp:revision>111</cp:revision>
  <dcterms:created xsi:type="dcterms:W3CDTF">2008-11-24T20:15:50Z</dcterms:created>
  <dcterms:modified xsi:type="dcterms:W3CDTF">2026-08-21T12:47:55Z</dcterms:modified>
</cp:coreProperties>
</file>