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0"/>
  </p:handoutMasterIdLst>
  <p:sldIdLst>
    <p:sldId id="257" r:id="rId2"/>
    <p:sldId id="300" r:id="rId3"/>
    <p:sldId id="295" r:id="rId4"/>
    <p:sldId id="286" r:id="rId5"/>
    <p:sldId id="301" r:id="rId6"/>
    <p:sldId id="302" r:id="rId7"/>
    <p:sldId id="312" r:id="rId8"/>
    <p:sldId id="313" r:id="rId9"/>
    <p:sldId id="314" r:id="rId10"/>
    <p:sldId id="315" r:id="rId11"/>
    <p:sldId id="316" r:id="rId12"/>
    <p:sldId id="318" r:id="rId13"/>
    <p:sldId id="317" r:id="rId14"/>
    <p:sldId id="328" r:id="rId15"/>
    <p:sldId id="319" r:id="rId16"/>
    <p:sldId id="320" r:id="rId17"/>
    <p:sldId id="329" r:id="rId18"/>
    <p:sldId id="330" r:id="rId19"/>
    <p:sldId id="282" r:id="rId20"/>
    <p:sldId id="283" r:id="rId21"/>
    <p:sldId id="284" r:id="rId22"/>
    <p:sldId id="277" r:id="rId23"/>
    <p:sldId id="278" r:id="rId24"/>
    <p:sldId id="279" r:id="rId25"/>
    <p:sldId id="280" r:id="rId26"/>
    <p:sldId id="281" r:id="rId27"/>
    <p:sldId id="331" r:id="rId28"/>
    <p:sldId id="332" r:id="rId29"/>
    <p:sldId id="333" r:id="rId30"/>
    <p:sldId id="285" r:id="rId31"/>
    <p:sldId id="334" r:id="rId32"/>
    <p:sldId id="287" r:id="rId33"/>
    <p:sldId id="288" r:id="rId34"/>
    <p:sldId id="289" r:id="rId35"/>
    <p:sldId id="273" r:id="rId36"/>
    <p:sldId id="274" r:id="rId37"/>
    <p:sldId id="275" r:id="rId38"/>
    <p:sldId id="327" r:id="rId39"/>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showGuides="1">
      <p:cViewPr varScale="1">
        <p:scale>
          <a:sx n="76" d="100"/>
          <a:sy n="76" d="100"/>
        </p:scale>
        <p:origin x="504" y="96"/>
      </p:cViewPr>
      <p:guideLst>
        <p:guide orient="horz" pos="2160"/>
        <p:guide pos="38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8AA9D47C-5634-40B3-9056-C46B91ED9196}" type="datetimeFigureOut">
              <a:rPr lang="en-US" smtClean="0"/>
              <a:t>1/28/2025</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0DD94B57-3511-40FC-9D20-3BEFF1C7309E}" type="slidenum">
              <a:rPr lang="en-US" smtClean="0"/>
              <a:t>‹#›</a:t>
            </a:fld>
            <a:endParaRPr lang="en-US"/>
          </a:p>
        </p:txBody>
      </p:sp>
    </p:spTree>
    <p:extLst>
      <p:ext uri="{BB962C8B-B14F-4D97-AF65-F5344CB8AC3E}">
        <p14:creationId xmlns:p14="http://schemas.microsoft.com/office/powerpoint/2010/main" val="320370478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4984530-545E-4037-B0BE-916B172FDD9A}" type="datetimeFigureOut">
              <a:rPr lang="en-US" smtClean="0"/>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91B2A2-3DDD-4AC0-94E3-70D0BD61D218}" type="slidenum">
              <a:rPr lang="en-US" smtClean="0"/>
              <a:t>‹#›</a:t>
            </a:fld>
            <a:endParaRPr lang="en-US"/>
          </a:p>
        </p:txBody>
      </p:sp>
    </p:spTree>
    <p:extLst>
      <p:ext uri="{BB962C8B-B14F-4D97-AF65-F5344CB8AC3E}">
        <p14:creationId xmlns:p14="http://schemas.microsoft.com/office/powerpoint/2010/main" val="2988456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984530-545E-4037-B0BE-916B172FDD9A}" type="datetimeFigureOut">
              <a:rPr lang="en-US" smtClean="0"/>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91B2A2-3DDD-4AC0-94E3-70D0BD61D218}" type="slidenum">
              <a:rPr lang="en-US" smtClean="0"/>
              <a:t>‹#›</a:t>
            </a:fld>
            <a:endParaRPr lang="en-US"/>
          </a:p>
        </p:txBody>
      </p:sp>
    </p:spTree>
    <p:extLst>
      <p:ext uri="{BB962C8B-B14F-4D97-AF65-F5344CB8AC3E}">
        <p14:creationId xmlns:p14="http://schemas.microsoft.com/office/powerpoint/2010/main" val="4155975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984530-545E-4037-B0BE-916B172FDD9A}" type="datetimeFigureOut">
              <a:rPr lang="en-US" smtClean="0"/>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91B2A2-3DDD-4AC0-94E3-70D0BD61D218}" type="slidenum">
              <a:rPr lang="en-US" smtClean="0"/>
              <a:t>‹#›</a:t>
            </a:fld>
            <a:endParaRPr lang="en-US"/>
          </a:p>
        </p:txBody>
      </p:sp>
    </p:spTree>
    <p:extLst>
      <p:ext uri="{BB962C8B-B14F-4D97-AF65-F5344CB8AC3E}">
        <p14:creationId xmlns:p14="http://schemas.microsoft.com/office/powerpoint/2010/main" val="2243995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984530-545E-4037-B0BE-916B172FDD9A}" type="datetimeFigureOut">
              <a:rPr lang="en-US" smtClean="0"/>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91B2A2-3DDD-4AC0-94E3-70D0BD61D218}" type="slidenum">
              <a:rPr lang="en-US" smtClean="0"/>
              <a:t>‹#›</a:t>
            </a:fld>
            <a:endParaRPr lang="en-US"/>
          </a:p>
        </p:txBody>
      </p:sp>
    </p:spTree>
    <p:extLst>
      <p:ext uri="{BB962C8B-B14F-4D97-AF65-F5344CB8AC3E}">
        <p14:creationId xmlns:p14="http://schemas.microsoft.com/office/powerpoint/2010/main" val="117066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984530-545E-4037-B0BE-916B172FDD9A}" type="datetimeFigureOut">
              <a:rPr lang="en-US" smtClean="0"/>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91B2A2-3DDD-4AC0-94E3-70D0BD61D218}" type="slidenum">
              <a:rPr lang="en-US" smtClean="0"/>
              <a:t>‹#›</a:t>
            </a:fld>
            <a:endParaRPr lang="en-US"/>
          </a:p>
        </p:txBody>
      </p:sp>
    </p:spTree>
    <p:extLst>
      <p:ext uri="{BB962C8B-B14F-4D97-AF65-F5344CB8AC3E}">
        <p14:creationId xmlns:p14="http://schemas.microsoft.com/office/powerpoint/2010/main" val="3796490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4984530-545E-4037-B0BE-916B172FDD9A}" type="datetimeFigureOut">
              <a:rPr lang="en-US" smtClean="0"/>
              <a:t>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91B2A2-3DDD-4AC0-94E3-70D0BD61D218}" type="slidenum">
              <a:rPr lang="en-US" smtClean="0"/>
              <a:t>‹#›</a:t>
            </a:fld>
            <a:endParaRPr lang="en-US"/>
          </a:p>
        </p:txBody>
      </p:sp>
    </p:spTree>
    <p:extLst>
      <p:ext uri="{BB962C8B-B14F-4D97-AF65-F5344CB8AC3E}">
        <p14:creationId xmlns:p14="http://schemas.microsoft.com/office/powerpoint/2010/main" val="3278217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984530-545E-4037-B0BE-916B172FDD9A}" type="datetimeFigureOut">
              <a:rPr lang="en-US" smtClean="0"/>
              <a:t>1/28/2025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91B2A2-3DDD-4AC0-94E3-70D0BD61D218}" type="slidenum">
              <a:rPr lang="en-US" smtClean="0"/>
              <a:t>‹#›</a:t>
            </a:fld>
            <a:endParaRPr lang="en-US"/>
          </a:p>
        </p:txBody>
      </p:sp>
    </p:spTree>
    <p:extLst>
      <p:ext uri="{BB962C8B-B14F-4D97-AF65-F5344CB8AC3E}">
        <p14:creationId xmlns:p14="http://schemas.microsoft.com/office/powerpoint/2010/main" val="137100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4984530-545E-4037-B0BE-916B172FDD9A}" type="datetimeFigureOut">
              <a:rPr lang="en-US" smtClean="0"/>
              <a:t>1/28/2025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91B2A2-3DDD-4AC0-94E3-70D0BD61D218}" type="slidenum">
              <a:rPr lang="en-US" smtClean="0"/>
              <a:t>‹#›</a:t>
            </a:fld>
            <a:endParaRPr lang="en-US"/>
          </a:p>
        </p:txBody>
      </p:sp>
    </p:spTree>
    <p:extLst>
      <p:ext uri="{BB962C8B-B14F-4D97-AF65-F5344CB8AC3E}">
        <p14:creationId xmlns:p14="http://schemas.microsoft.com/office/powerpoint/2010/main" val="332075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984530-545E-4037-B0BE-916B172FDD9A}" type="datetimeFigureOut">
              <a:rPr lang="en-US" smtClean="0"/>
              <a:t>1/28/2025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91B2A2-3DDD-4AC0-94E3-70D0BD61D218}" type="slidenum">
              <a:rPr lang="en-US" smtClean="0"/>
              <a:t>‹#›</a:t>
            </a:fld>
            <a:endParaRPr lang="en-US"/>
          </a:p>
        </p:txBody>
      </p:sp>
    </p:spTree>
    <p:extLst>
      <p:ext uri="{BB962C8B-B14F-4D97-AF65-F5344CB8AC3E}">
        <p14:creationId xmlns:p14="http://schemas.microsoft.com/office/powerpoint/2010/main" val="3517075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984530-545E-4037-B0BE-916B172FDD9A}" type="datetimeFigureOut">
              <a:rPr lang="en-US" smtClean="0"/>
              <a:t>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91B2A2-3DDD-4AC0-94E3-70D0BD61D218}" type="slidenum">
              <a:rPr lang="en-US" smtClean="0"/>
              <a:t>‹#›</a:t>
            </a:fld>
            <a:endParaRPr lang="en-US"/>
          </a:p>
        </p:txBody>
      </p:sp>
    </p:spTree>
    <p:extLst>
      <p:ext uri="{BB962C8B-B14F-4D97-AF65-F5344CB8AC3E}">
        <p14:creationId xmlns:p14="http://schemas.microsoft.com/office/powerpoint/2010/main" val="4251991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984530-545E-4037-B0BE-916B172FDD9A}" type="datetimeFigureOut">
              <a:rPr lang="en-US" smtClean="0"/>
              <a:t>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91B2A2-3DDD-4AC0-94E3-70D0BD61D218}" type="slidenum">
              <a:rPr lang="en-US" smtClean="0"/>
              <a:t>‹#›</a:t>
            </a:fld>
            <a:endParaRPr lang="en-US"/>
          </a:p>
        </p:txBody>
      </p:sp>
    </p:spTree>
    <p:extLst>
      <p:ext uri="{BB962C8B-B14F-4D97-AF65-F5344CB8AC3E}">
        <p14:creationId xmlns:p14="http://schemas.microsoft.com/office/powerpoint/2010/main" val="885725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984530-545E-4037-B0BE-916B172FDD9A}" type="datetimeFigureOut">
              <a:rPr lang="en-US" smtClean="0"/>
              <a:t>1/28/2025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91B2A2-3DDD-4AC0-94E3-70D0BD61D218}" type="slidenum">
              <a:rPr lang="en-US" smtClean="0"/>
              <a:t>‹#›</a:t>
            </a:fld>
            <a:endParaRPr lang="en-US"/>
          </a:p>
        </p:txBody>
      </p:sp>
    </p:spTree>
    <p:extLst>
      <p:ext uri="{BB962C8B-B14F-4D97-AF65-F5344CB8AC3E}">
        <p14:creationId xmlns:p14="http://schemas.microsoft.com/office/powerpoint/2010/main" val="36733950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rthibodeau64@marianuniversity.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1.tmp"/><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ideo" Target="https://www.youtube.com/embed/tN8S4CbzGXU"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4.tmp"/><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Sports and Recreational Management Databases</a:t>
            </a:r>
          </a:p>
        </p:txBody>
      </p:sp>
      <p:sp>
        <p:nvSpPr>
          <p:cNvPr id="3" name="Subtitle 2"/>
          <p:cNvSpPr>
            <a:spLocks noGrp="1"/>
          </p:cNvSpPr>
          <p:nvPr>
            <p:ph type="subTitle" idx="1"/>
          </p:nvPr>
        </p:nvSpPr>
        <p:spPr/>
        <p:txBody>
          <a:bodyPr>
            <a:normAutofit/>
          </a:bodyPr>
          <a:lstStyle/>
          <a:p>
            <a:r>
              <a:rPr lang="en-US" dirty="0"/>
              <a:t>Sarah Thibodeau</a:t>
            </a:r>
          </a:p>
          <a:p>
            <a:r>
              <a:rPr lang="en-US" dirty="0">
                <a:hlinkClick r:id="rId2"/>
              </a:rPr>
              <a:t>srthibodeau64@marianuniversity.edu</a:t>
            </a:r>
            <a:endParaRPr lang="en-US" dirty="0"/>
          </a:p>
          <a:p>
            <a:r>
              <a:rPr lang="en-US" dirty="0"/>
              <a:t>920-923-8096</a:t>
            </a:r>
          </a:p>
        </p:txBody>
      </p:sp>
    </p:spTree>
    <p:extLst>
      <p:ext uri="{BB962C8B-B14F-4D97-AF65-F5344CB8AC3E}">
        <p14:creationId xmlns:p14="http://schemas.microsoft.com/office/powerpoint/2010/main" val="2665694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466725"/>
            <a:ext cx="11353800" cy="1325563"/>
          </a:xfrm>
        </p:spPr>
        <p:txBody>
          <a:bodyPr/>
          <a:lstStyle/>
          <a:p>
            <a:r>
              <a:rPr lang="en-US" dirty="0"/>
              <a:t>Sports injuries, training and health related topics:</a:t>
            </a:r>
          </a:p>
        </p:txBody>
      </p:sp>
      <p:sp>
        <p:nvSpPr>
          <p:cNvPr id="3" name="Content Placeholder 2"/>
          <p:cNvSpPr>
            <a:spLocks noGrp="1"/>
          </p:cNvSpPr>
          <p:nvPr>
            <p:ph idx="1"/>
          </p:nvPr>
        </p:nvSpPr>
        <p:spPr>
          <a:xfrm>
            <a:off x="838200" y="2511425"/>
            <a:ext cx="10515600" cy="1323975"/>
          </a:xfrm>
        </p:spPr>
        <p:txBody>
          <a:bodyPr/>
          <a:lstStyle/>
          <a:p>
            <a:r>
              <a:rPr lang="en-US" dirty="0"/>
              <a:t>Medline (scholarly articles for physicians)</a:t>
            </a:r>
          </a:p>
          <a:p>
            <a:r>
              <a:rPr lang="en-US" dirty="0"/>
              <a:t>CINAHL (Cumulative Index of Nursing and Allied Health Literature)</a:t>
            </a:r>
          </a:p>
          <a:p>
            <a:endParaRPr lang="en-US" dirty="0"/>
          </a:p>
        </p:txBody>
      </p:sp>
    </p:spTree>
    <p:extLst>
      <p:ext uri="{BB962C8B-B14F-4D97-AF65-F5344CB8AC3E}">
        <p14:creationId xmlns:p14="http://schemas.microsoft.com/office/powerpoint/2010/main" val="3613407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1150" y="352425"/>
            <a:ext cx="9029700" cy="1325563"/>
          </a:xfrm>
        </p:spPr>
        <p:txBody>
          <a:bodyPr/>
          <a:lstStyle/>
          <a:p>
            <a:r>
              <a:rPr lang="en-US" dirty="0"/>
              <a:t>Sports Law, Contracts, and Legal Issues:</a:t>
            </a:r>
          </a:p>
        </p:txBody>
      </p:sp>
      <p:sp>
        <p:nvSpPr>
          <p:cNvPr id="3" name="Content Placeholder 2"/>
          <p:cNvSpPr>
            <a:spLocks noGrp="1"/>
          </p:cNvSpPr>
          <p:nvPr>
            <p:ph idx="1"/>
          </p:nvPr>
        </p:nvSpPr>
        <p:spPr>
          <a:xfrm>
            <a:off x="838200" y="2409825"/>
            <a:ext cx="10515600" cy="2047875"/>
          </a:xfrm>
        </p:spPr>
        <p:txBody>
          <a:bodyPr/>
          <a:lstStyle/>
          <a:p>
            <a:r>
              <a:rPr lang="en-US" dirty="0" err="1"/>
              <a:t>NexisUni</a:t>
            </a:r>
            <a:r>
              <a:rPr lang="en-US" dirty="0"/>
              <a:t> (formerly Lexis Nexis). Case law, government laws and regulations, legal journal articles, legal news</a:t>
            </a:r>
          </a:p>
          <a:p>
            <a:r>
              <a:rPr lang="en-US" dirty="0"/>
              <a:t>Criminal Justice Abstracts (Covers scholarly and professional magazines related to law enforcement)</a:t>
            </a:r>
          </a:p>
        </p:txBody>
      </p:sp>
    </p:spTree>
    <p:extLst>
      <p:ext uri="{BB962C8B-B14F-4D97-AF65-F5344CB8AC3E}">
        <p14:creationId xmlns:p14="http://schemas.microsoft.com/office/powerpoint/2010/main" val="2486088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1450" y="288925"/>
            <a:ext cx="6769100" cy="1325563"/>
          </a:xfrm>
        </p:spPr>
        <p:txBody>
          <a:bodyPr/>
          <a:lstStyle/>
          <a:p>
            <a:r>
              <a:rPr lang="en-US" dirty="0"/>
              <a:t>Sports and Athletics History:</a:t>
            </a:r>
          </a:p>
        </p:txBody>
      </p:sp>
      <p:sp>
        <p:nvSpPr>
          <p:cNvPr id="3" name="Content Placeholder 2"/>
          <p:cNvSpPr>
            <a:spLocks noGrp="1"/>
          </p:cNvSpPr>
          <p:nvPr>
            <p:ph idx="1"/>
          </p:nvPr>
        </p:nvSpPr>
        <p:spPr/>
        <p:txBody>
          <a:bodyPr/>
          <a:lstStyle/>
          <a:p>
            <a:r>
              <a:rPr lang="en-US" dirty="0"/>
              <a:t>Academic Search Complete (Scholarly and magazine articles)</a:t>
            </a:r>
          </a:p>
          <a:p>
            <a:r>
              <a:rPr lang="en-US" dirty="0"/>
              <a:t>History Reference Center (Scholarly history articles and book chapters)</a:t>
            </a:r>
          </a:p>
          <a:p>
            <a:r>
              <a:rPr lang="en-US" dirty="0"/>
              <a:t>Humanities International Complete (Scholarly journal articles)</a:t>
            </a:r>
          </a:p>
          <a:p>
            <a:r>
              <a:rPr lang="en-US" dirty="0"/>
              <a:t>JSTOR (scholarly journal articles and some archival newspaper and other primary sources)</a:t>
            </a:r>
          </a:p>
          <a:p>
            <a:r>
              <a:rPr lang="en-US" dirty="0"/>
              <a:t>New York Times archive 1851- (News articles would provide eyewitness accounts of the sport, its games and players)</a:t>
            </a:r>
          </a:p>
          <a:p>
            <a:endParaRPr lang="en-US" dirty="0"/>
          </a:p>
        </p:txBody>
      </p:sp>
    </p:spTree>
    <p:extLst>
      <p:ext uri="{BB962C8B-B14F-4D97-AF65-F5344CB8AC3E}">
        <p14:creationId xmlns:p14="http://schemas.microsoft.com/office/powerpoint/2010/main" val="422451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Databases on the EBSCO platform can be searched simultaneously:</a:t>
            </a:r>
          </a:p>
        </p:txBody>
      </p:sp>
      <p:sp>
        <p:nvSpPr>
          <p:cNvPr id="3" name="Content Placeholder 2"/>
          <p:cNvSpPr>
            <a:spLocks noGrp="1"/>
          </p:cNvSpPr>
          <p:nvPr>
            <p:ph idx="1"/>
          </p:nvPr>
        </p:nvSpPr>
        <p:spPr/>
        <p:txBody>
          <a:bodyPr numCol="2">
            <a:normAutofit lnSpcReduction="10000"/>
          </a:bodyPr>
          <a:lstStyle/>
          <a:p>
            <a:r>
              <a:rPr lang="en-US" dirty="0"/>
              <a:t>Academic Search Complete</a:t>
            </a:r>
          </a:p>
          <a:p>
            <a:r>
              <a:rPr lang="en-US" dirty="0"/>
              <a:t>Business Source Complete</a:t>
            </a:r>
          </a:p>
          <a:p>
            <a:r>
              <a:rPr lang="en-US" dirty="0"/>
              <a:t>CINAHL</a:t>
            </a:r>
          </a:p>
          <a:p>
            <a:r>
              <a:rPr lang="en-US" dirty="0"/>
              <a:t>Criminal Justice Abstracts</a:t>
            </a:r>
          </a:p>
          <a:p>
            <a:r>
              <a:rPr lang="en-US" dirty="0"/>
              <a:t>Education Search Complete</a:t>
            </a:r>
          </a:p>
          <a:p>
            <a:r>
              <a:rPr lang="en-US" dirty="0"/>
              <a:t>Educational Administration Abstracts</a:t>
            </a:r>
          </a:p>
          <a:p>
            <a:r>
              <a:rPr lang="en-US" dirty="0"/>
              <a:t>ERIC</a:t>
            </a:r>
          </a:p>
          <a:p>
            <a:r>
              <a:rPr lang="en-US" dirty="0"/>
              <a:t>History Reference Center</a:t>
            </a:r>
          </a:p>
          <a:p>
            <a:r>
              <a:rPr lang="en-US" dirty="0"/>
              <a:t>Humanities International Complete</a:t>
            </a:r>
          </a:p>
          <a:p>
            <a:r>
              <a:rPr lang="en-US" dirty="0"/>
              <a:t>Medline</a:t>
            </a:r>
          </a:p>
          <a:p>
            <a:r>
              <a:rPr lang="en-US" dirty="0" err="1"/>
              <a:t>PsycArticles</a:t>
            </a:r>
            <a:endParaRPr lang="en-US" dirty="0"/>
          </a:p>
          <a:p>
            <a:r>
              <a:rPr lang="en-US" dirty="0" err="1"/>
              <a:t>PsycInfo</a:t>
            </a:r>
            <a:endParaRPr lang="en-US" dirty="0"/>
          </a:p>
          <a:p>
            <a:r>
              <a:rPr lang="en-US" dirty="0"/>
              <a:t>Regional Business News Plus</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599407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1D584-139A-4340-B729-99BEB5973F0D}"/>
              </a:ext>
            </a:extLst>
          </p:cNvPr>
          <p:cNvSpPr>
            <a:spLocks noGrp="1"/>
          </p:cNvSpPr>
          <p:nvPr>
            <p:ph type="title"/>
          </p:nvPr>
        </p:nvSpPr>
        <p:spPr/>
        <p:txBody>
          <a:bodyPr>
            <a:normAutofit/>
          </a:bodyPr>
          <a:lstStyle/>
          <a:p>
            <a:r>
              <a:rPr lang="en-US" sz="2400" dirty="0"/>
              <a:t>To search databases together on the </a:t>
            </a:r>
            <a:r>
              <a:rPr lang="en-US" sz="2400" dirty="0" err="1"/>
              <a:t>Ebscohost</a:t>
            </a:r>
            <a:r>
              <a:rPr lang="en-US" sz="2400" dirty="0"/>
              <a:t> platform, click on the name of the database you see upon initial search.  A list of </a:t>
            </a:r>
            <a:r>
              <a:rPr lang="en-US" sz="2400" dirty="0" err="1"/>
              <a:t>Ebschost</a:t>
            </a:r>
            <a:r>
              <a:rPr lang="en-US" sz="2400" dirty="0"/>
              <a:t> databases will appear.  Click the check box next to the ones you would like to search and click “Select”</a:t>
            </a:r>
          </a:p>
        </p:txBody>
      </p:sp>
      <p:pic>
        <p:nvPicPr>
          <p:cNvPr id="4" name="Picture 3">
            <a:extLst>
              <a:ext uri="{FF2B5EF4-FFF2-40B4-BE49-F238E27FC236}">
                <a16:creationId xmlns:a16="http://schemas.microsoft.com/office/drawing/2014/main" id="{D616A1F2-D816-4182-B98D-C3AD9A2CCA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295941"/>
            <a:ext cx="4986425" cy="1684276"/>
          </a:xfrm>
          <a:prstGeom prst="rect">
            <a:avLst/>
          </a:prstGeom>
        </p:spPr>
      </p:pic>
      <p:pic>
        <p:nvPicPr>
          <p:cNvPr id="5" name="Picture 4">
            <a:extLst>
              <a:ext uri="{FF2B5EF4-FFF2-40B4-BE49-F238E27FC236}">
                <a16:creationId xmlns:a16="http://schemas.microsoft.com/office/drawing/2014/main" id="{01870213-1D14-401F-A717-51705C484B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3657" y="2295941"/>
            <a:ext cx="4193259" cy="4081244"/>
          </a:xfrm>
          <a:prstGeom prst="rect">
            <a:avLst/>
          </a:prstGeom>
        </p:spPr>
      </p:pic>
    </p:spTree>
    <p:extLst>
      <p:ext uri="{BB962C8B-B14F-4D97-AF65-F5344CB8AC3E}">
        <p14:creationId xmlns:p14="http://schemas.microsoft.com/office/powerpoint/2010/main" val="3164600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460500"/>
          </a:xfrm>
        </p:spPr>
        <p:txBody>
          <a:bodyPr>
            <a:normAutofit fontScale="90000"/>
          </a:bodyPr>
          <a:lstStyle/>
          <a:p>
            <a:r>
              <a:rPr lang="en-US" dirty="0"/>
              <a:t>Type words in box. The </a:t>
            </a:r>
            <a:r>
              <a:rPr lang="en-US" dirty="0">
                <a:solidFill>
                  <a:srgbClr val="FF0000"/>
                </a:solidFill>
              </a:rPr>
              <a:t>*</a:t>
            </a:r>
            <a:r>
              <a:rPr lang="en-US" dirty="0"/>
              <a:t> means find every word that starts with those letters (sponsor, sponsors, sponsoring, sponsorship, sponsorships)</a:t>
            </a:r>
          </a:p>
        </p:txBody>
      </p:sp>
      <p:pic>
        <p:nvPicPr>
          <p:cNvPr id="7" name="Picture 6">
            <a:extLst>
              <a:ext uri="{FF2B5EF4-FFF2-40B4-BE49-F238E27FC236}">
                <a16:creationId xmlns:a16="http://schemas.microsoft.com/office/drawing/2014/main" id="{58C3CEAA-090D-4275-8EF9-E1C72B1D0A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233040"/>
            <a:ext cx="10311645" cy="3357662"/>
          </a:xfrm>
          <a:prstGeom prst="rect">
            <a:avLst/>
          </a:prstGeom>
        </p:spPr>
      </p:pic>
    </p:spTree>
    <p:extLst>
      <p:ext uri="{BB962C8B-B14F-4D97-AF65-F5344CB8AC3E}">
        <p14:creationId xmlns:p14="http://schemas.microsoft.com/office/powerpoint/2010/main" val="2595465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Add search filters to focus research:  Each database selected to search will have its own list of filter options, choose as many or as few as needed.  Peer Reviewed are </a:t>
            </a:r>
            <a:r>
              <a:rPr lang="en-US" sz="2400" dirty="0" err="1"/>
              <a:t>scholary</a:t>
            </a:r>
            <a:r>
              <a:rPr lang="en-US" sz="2400" dirty="0"/>
              <a:t>/academic research articles.</a:t>
            </a:r>
          </a:p>
        </p:txBody>
      </p:sp>
      <p:pic>
        <p:nvPicPr>
          <p:cNvPr id="6" name="Picture 5">
            <a:extLst>
              <a:ext uri="{FF2B5EF4-FFF2-40B4-BE49-F238E27FC236}">
                <a16:creationId xmlns:a16="http://schemas.microsoft.com/office/drawing/2014/main" id="{88AD991B-928A-4E87-AFC3-B8A39B442B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006" y="1745341"/>
            <a:ext cx="3487971" cy="3367317"/>
          </a:xfrm>
          <a:prstGeom prst="rect">
            <a:avLst/>
          </a:prstGeom>
        </p:spPr>
      </p:pic>
      <p:pic>
        <p:nvPicPr>
          <p:cNvPr id="7" name="Picture 6">
            <a:extLst>
              <a:ext uri="{FF2B5EF4-FFF2-40B4-BE49-F238E27FC236}">
                <a16:creationId xmlns:a16="http://schemas.microsoft.com/office/drawing/2014/main" id="{EDE2F7F8-CED0-4233-8DD6-4B89BFC022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0978" y="1906588"/>
            <a:ext cx="4360090" cy="4240635"/>
          </a:xfrm>
          <a:prstGeom prst="rect">
            <a:avLst/>
          </a:prstGeom>
        </p:spPr>
      </p:pic>
    </p:spTree>
    <p:extLst>
      <p:ext uri="{BB962C8B-B14F-4D97-AF65-F5344CB8AC3E}">
        <p14:creationId xmlns:p14="http://schemas.microsoft.com/office/powerpoint/2010/main" val="616696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18793-AF50-4E12-AC2F-10816112D21D}"/>
              </a:ext>
            </a:extLst>
          </p:cNvPr>
          <p:cNvSpPr>
            <a:spLocks noGrp="1"/>
          </p:cNvSpPr>
          <p:nvPr>
            <p:ph type="title"/>
          </p:nvPr>
        </p:nvSpPr>
        <p:spPr/>
        <p:txBody>
          <a:bodyPr>
            <a:normAutofit/>
          </a:bodyPr>
          <a:lstStyle/>
          <a:p>
            <a:r>
              <a:rPr lang="en-US" sz="2400" dirty="0"/>
              <a:t>How to manage results:  Read abstract of each item listed in result list, use subject headings or keyword listing to discover more words to search, use filters to focus research</a:t>
            </a:r>
          </a:p>
        </p:txBody>
      </p:sp>
      <p:pic>
        <p:nvPicPr>
          <p:cNvPr id="4" name="Picture 3">
            <a:extLst>
              <a:ext uri="{FF2B5EF4-FFF2-40B4-BE49-F238E27FC236}">
                <a16:creationId xmlns:a16="http://schemas.microsoft.com/office/drawing/2014/main" id="{068183E4-700C-46CC-BA76-E887C9825E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49" y="1904787"/>
            <a:ext cx="12012701" cy="3048425"/>
          </a:xfrm>
          <a:prstGeom prst="rect">
            <a:avLst/>
          </a:prstGeom>
        </p:spPr>
      </p:pic>
      <p:sp>
        <p:nvSpPr>
          <p:cNvPr id="5" name="Arrow: Left 4">
            <a:extLst>
              <a:ext uri="{FF2B5EF4-FFF2-40B4-BE49-F238E27FC236}">
                <a16:creationId xmlns:a16="http://schemas.microsoft.com/office/drawing/2014/main" id="{AFA0E0D0-A92E-4B07-931E-9A02021B5EDC}"/>
              </a:ext>
            </a:extLst>
          </p:cNvPr>
          <p:cNvSpPr/>
          <p:nvPr/>
        </p:nvSpPr>
        <p:spPr>
          <a:xfrm>
            <a:off x="11049000" y="3632200"/>
            <a:ext cx="546100" cy="406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Left 5">
            <a:extLst>
              <a:ext uri="{FF2B5EF4-FFF2-40B4-BE49-F238E27FC236}">
                <a16:creationId xmlns:a16="http://schemas.microsoft.com/office/drawing/2014/main" id="{EE459AF7-736F-439C-9A64-FB69C58C8BB2}"/>
              </a:ext>
            </a:extLst>
          </p:cNvPr>
          <p:cNvSpPr/>
          <p:nvPr/>
        </p:nvSpPr>
        <p:spPr>
          <a:xfrm>
            <a:off x="6705600" y="4038600"/>
            <a:ext cx="546100" cy="406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5855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9EAF4-50B6-402F-B023-8CBA80184B1F}"/>
              </a:ext>
            </a:extLst>
          </p:cNvPr>
          <p:cNvSpPr>
            <a:spLocks noGrp="1"/>
          </p:cNvSpPr>
          <p:nvPr>
            <p:ph type="title"/>
          </p:nvPr>
        </p:nvSpPr>
        <p:spPr/>
        <p:txBody>
          <a:bodyPr>
            <a:noAutofit/>
          </a:bodyPr>
          <a:lstStyle/>
          <a:p>
            <a:r>
              <a:rPr lang="en-US" sz="2400" dirty="0"/>
              <a:t>How to manage results:  Articles can be accessed under the “Access Options” menu in PDF, Online Full Text or link to an Interlibrary Loan form.  If an article does not have a PDF or Online option, just fill out the Interlibrary Loan form and the library will request the article for free from a lending institution.</a:t>
            </a:r>
          </a:p>
        </p:txBody>
      </p:sp>
      <p:pic>
        <p:nvPicPr>
          <p:cNvPr id="4" name="Picture 3">
            <a:extLst>
              <a:ext uri="{FF2B5EF4-FFF2-40B4-BE49-F238E27FC236}">
                <a16:creationId xmlns:a16="http://schemas.microsoft.com/office/drawing/2014/main" id="{AF66F285-DABF-4AA5-A013-1AF45F7515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361" y="1866682"/>
            <a:ext cx="4791840" cy="3124636"/>
          </a:xfrm>
          <a:prstGeom prst="rect">
            <a:avLst/>
          </a:prstGeom>
        </p:spPr>
      </p:pic>
      <p:sp>
        <p:nvSpPr>
          <p:cNvPr id="5" name="Arrow: Left 4">
            <a:extLst>
              <a:ext uri="{FF2B5EF4-FFF2-40B4-BE49-F238E27FC236}">
                <a16:creationId xmlns:a16="http://schemas.microsoft.com/office/drawing/2014/main" id="{830EFB46-5098-40DD-AEF6-4B9AA89A3B4E}"/>
              </a:ext>
            </a:extLst>
          </p:cNvPr>
          <p:cNvSpPr/>
          <p:nvPr/>
        </p:nvSpPr>
        <p:spPr>
          <a:xfrm>
            <a:off x="2362200" y="4318000"/>
            <a:ext cx="330200" cy="2159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044160D-5AC4-4D3E-A8B1-883CD54B4C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3236" y="1657102"/>
            <a:ext cx="5890403" cy="3543795"/>
          </a:xfrm>
          <a:prstGeom prst="rect">
            <a:avLst/>
          </a:prstGeom>
        </p:spPr>
      </p:pic>
      <p:sp>
        <p:nvSpPr>
          <p:cNvPr id="8" name="Arrow: Left 7">
            <a:extLst>
              <a:ext uri="{FF2B5EF4-FFF2-40B4-BE49-F238E27FC236}">
                <a16:creationId xmlns:a16="http://schemas.microsoft.com/office/drawing/2014/main" id="{5F575EEC-E499-40B8-9BF8-9CEB9FDF9C74}"/>
              </a:ext>
            </a:extLst>
          </p:cNvPr>
          <p:cNvSpPr/>
          <p:nvPr/>
        </p:nvSpPr>
        <p:spPr>
          <a:xfrm>
            <a:off x="7874000" y="4318000"/>
            <a:ext cx="482600" cy="2159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2328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FF3E4-53CB-420E-932F-7E058405B709}"/>
              </a:ext>
            </a:extLst>
          </p:cNvPr>
          <p:cNvSpPr>
            <a:spLocks noGrp="1"/>
          </p:cNvSpPr>
          <p:nvPr>
            <p:ph type="title"/>
          </p:nvPr>
        </p:nvSpPr>
        <p:spPr/>
        <p:txBody>
          <a:bodyPr>
            <a:normAutofit/>
          </a:bodyPr>
          <a:lstStyle/>
          <a:p>
            <a:r>
              <a:rPr lang="en-US" sz="2400" dirty="0"/>
              <a:t>Printing, Downloading, Citations, and </a:t>
            </a:r>
            <a:r>
              <a:rPr lang="en-US" sz="2400" dirty="0" err="1"/>
              <a:t>Linksharing</a:t>
            </a:r>
            <a:r>
              <a:rPr lang="en-US" sz="2400" dirty="0"/>
              <a:t>:  These functions are listed in the top right corner once you have selected your article Access Option.  </a:t>
            </a:r>
          </a:p>
        </p:txBody>
      </p:sp>
      <p:sp>
        <p:nvSpPr>
          <p:cNvPr id="6" name="Arrow: Right 5">
            <a:extLst>
              <a:ext uri="{FF2B5EF4-FFF2-40B4-BE49-F238E27FC236}">
                <a16:creationId xmlns:a16="http://schemas.microsoft.com/office/drawing/2014/main" id="{639EE834-B329-489C-8D3F-7B2F470291FA}"/>
              </a:ext>
            </a:extLst>
          </p:cNvPr>
          <p:cNvSpPr/>
          <p:nvPr/>
        </p:nvSpPr>
        <p:spPr>
          <a:xfrm>
            <a:off x="7155809" y="2281806"/>
            <a:ext cx="486562" cy="3439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CB383BB-C2A9-4894-940E-6AA752A41D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 y="2012920"/>
            <a:ext cx="10363200" cy="2832159"/>
          </a:xfrm>
          <a:prstGeom prst="rect">
            <a:avLst/>
          </a:prstGeom>
        </p:spPr>
      </p:pic>
      <p:sp>
        <p:nvSpPr>
          <p:cNvPr id="9" name="Arrow: Right 8">
            <a:extLst>
              <a:ext uri="{FF2B5EF4-FFF2-40B4-BE49-F238E27FC236}">
                <a16:creationId xmlns:a16="http://schemas.microsoft.com/office/drawing/2014/main" id="{72EE7108-E70D-40D1-8AEE-963305E7584F}"/>
              </a:ext>
            </a:extLst>
          </p:cNvPr>
          <p:cNvSpPr/>
          <p:nvPr/>
        </p:nvSpPr>
        <p:spPr>
          <a:xfrm>
            <a:off x="7772400" y="2032000"/>
            <a:ext cx="486562" cy="2498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5181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scholarly or peer reviewed article?</a:t>
            </a:r>
          </a:p>
        </p:txBody>
      </p:sp>
      <p:pic>
        <p:nvPicPr>
          <p:cNvPr id="6" name="tN8S4CbzGXU"/>
          <p:cNvPicPr>
            <a:picLocks noGrp="1" noRot="1" noChangeAspect="1"/>
          </p:cNvPicPr>
          <p:nvPr>
            <p:ph idx="1"/>
            <a:videoFile r:link="rId1"/>
          </p:nvPr>
        </p:nvPicPr>
        <p:blipFill>
          <a:blip r:embed="rId3"/>
          <a:stretch>
            <a:fillRect/>
          </a:stretch>
        </p:blipFill>
        <p:spPr>
          <a:xfrm>
            <a:off x="2076450" y="1690688"/>
            <a:ext cx="8039100" cy="4521993"/>
          </a:xfrm>
          <a:prstGeom prst="rect">
            <a:avLst/>
          </a:prstGeom>
        </p:spPr>
      </p:pic>
    </p:spTree>
    <p:extLst>
      <p:ext uri="{BB962C8B-B14F-4D97-AF65-F5344CB8AC3E}">
        <p14:creationId xmlns:p14="http://schemas.microsoft.com/office/powerpoint/2010/main" val="2802163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16051-3F06-4985-AF71-CF80FAE0405E}"/>
              </a:ext>
            </a:extLst>
          </p:cNvPr>
          <p:cNvSpPr>
            <a:spLocks noGrp="1"/>
          </p:cNvSpPr>
          <p:nvPr>
            <p:ph type="title"/>
          </p:nvPr>
        </p:nvSpPr>
        <p:spPr/>
        <p:txBody>
          <a:bodyPr>
            <a:normAutofit/>
          </a:bodyPr>
          <a:lstStyle/>
          <a:p>
            <a:r>
              <a:rPr lang="en-US" sz="2000" dirty="0"/>
              <a:t>Citations and </a:t>
            </a:r>
            <a:r>
              <a:rPr lang="en-US" sz="2000" dirty="0" err="1"/>
              <a:t>Linksharing</a:t>
            </a:r>
            <a:r>
              <a:rPr lang="en-US" sz="2000" dirty="0"/>
              <a:t>:  The “quote” mark symbol will bring up a list of citation formats.  The “swoosh” symbol will bring up the option to send a permanent link of the article to a colleague or faculty member or post on MO2 discussion boards.</a:t>
            </a:r>
          </a:p>
        </p:txBody>
      </p:sp>
      <p:pic>
        <p:nvPicPr>
          <p:cNvPr id="4" name="Picture 3">
            <a:extLst>
              <a:ext uri="{FF2B5EF4-FFF2-40B4-BE49-F238E27FC236}">
                <a16:creationId xmlns:a16="http://schemas.microsoft.com/office/drawing/2014/main" id="{44BC7B8C-726C-4B7C-BCEE-7A8E7C29E0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7073" y="1766520"/>
            <a:ext cx="4597166" cy="3476599"/>
          </a:xfrm>
          <a:prstGeom prst="rect">
            <a:avLst/>
          </a:prstGeom>
        </p:spPr>
      </p:pic>
      <p:pic>
        <p:nvPicPr>
          <p:cNvPr id="6" name="Picture 5">
            <a:extLst>
              <a:ext uri="{FF2B5EF4-FFF2-40B4-BE49-F238E27FC236}">
                <a16:creationId xmlns:a16="http://schemas.microsoft.com/office/drawing/2014/main" id="{B890BC1E-AF4B-4C7D-853B-24714B4D36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8551" y="1610687"/>
            <a:ext cx="4184525" cy="3980576"/>
          </a:xfrm>
          <a:prstGeom prst="rect">
            <a:avLst/>
          </a:prstGeom>
        </p:spPr>
      </p:pic>
      <p:sp>
        <p:nvSpPr>
          <p:cNvPr id="7" name="Arrow: Down 6">
            <a:extLst>
              <a:ext uri="{FF2B5EF4-FFF2-40B4-BE49-F238E27FC236}">
                <a16:creationId xmlns:a16="http://schemas.microsoft.com/office/drawing/2014/main" id="{206E4887-94C7-4161-B832-029AD450C9DC}"/>
              </a:ext>
            </a:extLst>
          </p:cNvPr>
          <p:cNvSpPr/>
          <p:nvPr/>
        </p:nvSpPr>
        <p:spPr>
          <a:xfrm>
            <a:off x="4806892" y="1526796"/>
            <a:ext cx="151002" cy="1638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4E501C18-98D5-480E-97D1-2E682ED313F3}"/>
              </a:ext>
            </a:extLst>
          </p:cNvPr>
          <p:cNvSpPr/>
          <p:nvPr/>
        </p:nvSpPr>
        <p:spPr>
          <a:xfrm>
            <a:off x="10110132" y="1359347"/>
            <a:ext cx="151002" cy="1638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Left 8">
            <a:extLst>
              <a:ext uri="{FF2B5EF4-FFF2-40B4-BE49-F238E27FC236}">
                <a16:creationId xmlns:a16="http://schemas.microsoft.com/office/drawing/2014/main" id="{28042339-3245-40D7-B676-AA5E3CCBC4AA}"/>
              </a:ext>
            </a:extLst>
          </p:cNvPr>
          <p:cNvSpPr/>
          <p:nvPr/>
        </p:nvSpPr>
        <p:spPr>
          <a:xfrm>
            <a:off x="3833769" y="3842158"/>
            <a:ext cx="536895" cy="25167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Left 9">
            <a:extLst>
              <a:ext uri="{FF2B5EF4-FFF2-40B4-BE49-F238E27FC236}">
                <a16:creationId xmlns:a16="http://schemas.microsoft.com/office/drawing/2014/main" id="{D1581462-4D29-4AB8-B940-5F6FF251A19D}"/>
              </a:ext>
            </a:extLst>
          </p:cNvPr>
          <p:cNvSpPr/>
          <p:nvPr/>
        </p:nvSpPr>
        <p:spPr>
          <a:xfrm>
            <a:off x="7887050" y="4363674"/>
            <a:ext cx="536895" cy="25167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1750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AFA91-F80A-47A6-B190-305EE36BCB02}"/>
              </a:ext>
            </a:extLst>
          </p:cNvPr>
          <p:cNvSpPr>
            <a:spLocks noGrp="1"/>
          </p:cNvSpPr>
          <p:nvPr>
            <p:ph type="title"/>
          </p:nvPr>
        </p:nvSpPr>
        <p:spPr/>
        <p:txBody>
          <a:bodyPr>
            <a:normAutofit/>
          </a:bodyPr>
          <a:lstStyle/>
          <a:p>
            <a:r>
              <a:rPr lang="en-US" sz="2400" dirty="0"/>
              <a:t>You can also have the article Translated or have it read aloud.</a:t>
            </a:r>
          </a:p>
        </p:txBody>
      </p:sp>
      <p:pic>
        <p:nvPicPr>
          <p:cNvPr id="6" name="Picture 5">
            <a:extLst>
              <a:ext uri="{FF2B5EF4-FFF2-40B4-BE49-F238E27FC236}">
                <a16:creationId xmlns:a16="http://schemas.microsoft.com/office/drawing/2014/main" id="{4F278EBD-E258-49D0-BDEC-8E2602F843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449528"/>
            <a:ext cx="9071295" cy="3221691"/>
          </a:xfrm>
          <a:prstGeom prst="rect">
            <a:avLst/>
          </a:prstGeom>
        </p:spPr>
      </p:pic>
      <p:sp>
        <p:nvSpPr>
          <p:cNvPr id="7" name="Arrow: Left 6">
            <a:extLst>
              <a:ext uri="{FF2B5EF4-FFF2-40B4-BE49-F238E27FC236}">
                <a16:creationId xmlns:a16="http://schemas.microsoft.com/office/drawing/2014/main" id="{D8F310A9-9229-471C-AD70-D7350C964A6E}"/>
              </a:ext>
            </a:extLst>
          </p:cNvPr>
          <p:cNvSpPr/>
          <p:nvPr/>
        </p:nvSpPr>
        <p:spPr>
          <a:xfrm>
            <a:off x="10050011" y="1493240"/>
            <a:ext cx="327171" cy="1974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BE8873E0-F8FA-4A77-BDF4-AB65FF84BBFA}"/>
              </a:ext>
            </a:extLst>
          </p:cNvPr>
          <p:cNvSpPr/>
          <p:nvPr/>
        </p:nvSpPr>
        <p:spPr>
          <a:xfrm>
            <a:off x="9420837" y="1266738"/>
            <a:ext cx="176169" cy="2265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Left 8">
            <a:extLst>
              <a:ext uri="{FF2B5EF4-FFF2-40B4-BE49-F238E27FC236}">
                <a16:creationId xmlns:a16="http://schemas.microsoft.com/office/drawing/2014/main" id="{4267A43E-012E-4988-B399-58201B6E788F}"/>
              </a:ext>
            </a:extLst>
          </p:cNvPr>
          <p:cNvSpPr/>
          <p:nvPr/>
        </p:nvSpPr>
        <p:spPr>
          <a:xfrm>
            <a:off x="9597006" y="3642220"/>
            <a:ext cx="327171" cy="1974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81941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solidFill>
                  <a:srgbClr val="FF0000"/>
                </a:solidFill>
              </a:rPr>
              <a:t>Nexis</a:t>
            </a:r>
            <a:r>
              <a:rPr lang="en-US" dirty="0">
                <a:solidFill>
                  <a:srgbClr val="FF0000"/>
                </a:solidFill>
              </a:rPr>
              <a:t> </a:t>
            </a:r>
            <a:r>
              <a:rPr lang="en-US" dirty="0" err="1">
                <a:solidFill>
                  <a:srgbClr val="FF0000"/>
                </a:solidFill>
              </a:rPr>
              <a:t>Uni</a:t>
            </a:r>
            <a:r>
              <a:rPr lang="en-US" dirty="0">
                <a:solidFill>
                  <a:srgbClr val="FF0000"/>
                </a:solidFill>
              </a:rPr>
              <a:t> includes:</a:t>
            </a:r>
          </a:p>
        </p:txBody>
      </p:sp>
      <p:sp>
        <p:nvSpPr>
          <p:cNvPr id="3" name="Content Placeholder 2"/>
          <p:cNvSpPr>
            <a:spLocks noGrp="1"/>
          </p:cNvSpPr>
          <p:nvPr>
            <p:ph idx="1"/>
          </p:nvPr>
        </p:nvSpPr>
        <p:spPr/>
        <p:txBody>
          <a:bodyPr/>
          <a:lstStyle/>
          <a:p>
            <a:r>
              <a:rPr lang="en-US" dirty="0"/>
              <a:t>Corporate information such as corporate officers and executives, financial data, SEC filings, and analyst reports</a:t>
            </a:r>
          </a:p>
          <a:p>
            <a:r>
              <a:rPr lang="en-US" dirty="0"/>
              <a:t>Legal cases</a:t>
            </a:r>
          </a:p>
          <a:p>
            <a:r>
              <a:rPr lang="en-US" dirty="0"/>
              <a:t>Scholarly and trade business articles, and business news</a:t>
            </a:r>
          </a:p>
          <a:p>
            <a:r>
              <a:rPr lang="en-US" dirty="0"/>
              <a:t>Legal reviews</a:t>
            </a:r>
          </a:p>
          <a:p>
            <a:r>
              <a:rPr lang="en-US" dirty="0"/>
              <a:t>Administrative regulations</a:t>
            </a:r>
          </a:p>
          <a:p>
            <a:r>
              <a:rPr lang="en-US" dirty="0"/>
              <a:t>Legislation</a:t>
            </a:r>
          </a:p>
          <a:p>
            <a:pPr marL="0" indent="0">
              <a:buNone/>
            </a:pPr>
            <a:endParaRPr lang="en-US" dirty="0"/>
          </a:p>
        </p:txBody>
      </p:sp>
    </p:spTree>
    <p:extLst>
      <p:ext uri="{BB962C8B-B14F-4D97-AF65-F5344CB8AC3E}">
        <p14:creationId xmlns:p14="http://schemas.microsoft.com/office/powerpoint/2010/main" val="37272607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find info on a specific company:</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881770"/>
            <a:ext cx="10515600" cy="4239047"/>
          </a:xfrm>
        </p:spPr>
      </p:pic>
    </p:spTree>
    <p:extLst>
      <p:ext uri="{BB962C8B-B14F-4D97-AF65-F5344CB8AC3E}">
        <p14:creationId xmlns:p14="http://schemas.microsoft.com/office/powerpoint/2010/main" val="26707011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 can search by location, company name, industry, ticker symbol:</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72080" y="1867694"/>
            <a:ext cx="6505220" cy="4990306"/>
          </a:xfrm>
        </p:spPr>
      </p:pic>
    </p:spTree>
    <p:extLst>
      <p:ext uri="{BB962C8B-B14F-4D97-AF65-F5344CB8AC3E}">
        <p14:creationId xmlns:p14="http://schemas.microsoft.com/office/powerpoint/2010/main" val="37496105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“Mercury Marine” exists as both </a:t>
            </a:r>
            <a:r>
              <a:rPr lang="en-US" dirty="0">
                <a:solidFill>
                  <a:srgbClr val="002060"/>
                </a:solidFill>
              </a:rPr>
              <a:t>a publically traded </a:t>
            </a:r>
            <a:r>
              <a:rPr lang="en-US" dirty="0"/>
              <a:t>and </a:t>
            </a:r>
            <a:r>
              <a:rPr lang="en-US" dirty="0">
                <a:solidFill>
                  <a:srgbClr val="FF0000"/>
                </a:solidFill>
              </a:rPr>
              <a:t>privately held </a:t>
            </a:r>
            <a:r>
              <a:rPr lang="en-US" dirty="0"/>
              <a:t>company:</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228181"/>
            <a:ext cx="12121758" cy="3299619"/>
          </a:xfrm>
        </p:spPr>
      </p:pic>
    </p:spTree>
    <p:extLst>
      <p:ext uri="{BB962C8B-B14F-4D97-AF65-F5344CB8AC3E}">
        <p14:creationId xmlns:p14="http://schemas.microsoft.com/office/powerpoint/2010/main" val="21805394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Mercury Marine Private report. Private companies are not required to release as much information: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9071" y="1825624"/>
            <a:ext cx="8799760" cy="4930775"/>
          </a:xfrm>
        </p:spPr>
      </p:pic>
    </p:spTree>
    <p:extLst>
      <p:ext uri="{BB962C8B-B14F-4D97-AF65-F5344CB8AC3E}">
        <p14:creationId xmlns:p14="http://schemas.microsoft.com/office/powerpoint/2010/main" val="22697513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Mercury Marine </a:t>
            </a:r>
            <a:r>
              <a:rPr lang="en-US" dirty="0">
                <a:solidFill>
                  <a:schemeClr val="accent5"/>
                </a:solidFill>
              </a:rPr>
              <a:t>Public report</a:t>
            </a:r>
            <a:r>
              <a:rPr lang="en-US" dirty="0"/>
              <a:t>. Note the </a:t>
            </a:r>
            <a:r>
              <a:rPr lang="en-US" dirty="0">
                <a:solidFill>
                  <a:srgbClr val="FF0000"/>
                </a:solidFill>
              </a:rPr>
              <a:t>parent</a:t>
            </a:r>
            <a:r>
              <a:rPr lang="en-US" dirty="0"/>
              <a:t> company has a link:</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3264" y="1825625"/>
            <a:ext cx="7525472" cy="4351338"/>
          </a:xfrm>
        </p:spPr>
      </p:pic>
    </p:spTree>
    <p:extLst>
      <p:ext uri="{BB962C8B-B14F-4D97-AF65-F5344CB8AC3E}">
        <p14:creationId xmlns:p14="http://schemas.microsoft.com/office/powerpoint/2010/main" val="38380271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 data, industry reviews, competitors, analysis…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6691" y="1866900"/>
            <a:ext cx="9167912" cy="4818063"/>
          </a:xfrm>
        </p:spPr>
      </p:pic>
    </p:spTree>
    <p:extLst>
      <p:ext uri="{BB962C8B-B14F-4D97-AF65-F5344CB8AC3E}">
        <p14:creationId xmlns:p14="http://schemas.microsoft.com/office/powerpoint/2010/main" val="27370427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Nexis </a:t>
            </a:r>
            <a:r>
              <a:rPr lang="en-US" dirty="0" err="1"/>
              <a:t>Uni</a:t>
            </a:r>
            <a:r>
              <a:rPr lang="en-US" dirty="0"/>
              <a:t> </a:t>
            </a:r>
            <a:r>
              <a:rPr lang="en-US" dirty="0">
                <a:solidFill>
                  <a:srgbClr val="FF0000"/>
                </a:solidFill>
              </a:rPr>
              <a:t>Help</a:t>
            </a:r>
            <a:r>
              <a:rPr lang="en-US" dirty="0"/>
              <a:t> and </a:t>
            </a:r>
            <a:r>
              <a:rPr lang="en-US" dirty="0">
                <a:solidFill>
                  <a:srgbClr val="FF0000"/>
                </a:solidFill>
              </a:rPr>
              <a:t>Tips</a:t>
            </a:r>
            <a:r>
              <a:rPr lang="en-US" dirty="0"/>
              <a:t>. </a:t>
            </a:r>
            <a:r>
              <a:rPr lang="en-US" dirty="0">
                <a:solidFill>
                  <a:srgbClr val="0070C0"/>
                </a:solidFill>
              </a:rPr>
              <a:t>Advanced search </a:t>
            </a:r>
            <a:r>
              <a:rPr lang="en-US" dirty="0"/>
              <a:t>also may be easier:</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006601"/>
            <a:ext cx="11054979" cy="4851400"/>
          </a:xfrm>
        </p:spPr>
      </p:pic>
    </p:spTree>
    <p:extLst>
      <p:ext uri="{BB962C8B-B14F-4D97-AF65-F5344CB8AC3E}">
        <p14:creationId xmlns:p14="http://schemas.microsoft.com/office/powerpoint/2010/main" val="3153423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744" y="314325"/>
            <a:ext cx="4229100" cy="714375"/>
          </a:xfrm>
        </p:spPr>
        <p:txBody>
          <a:bodyPr/>
          <a:lstStyle/>
          <a:p>
            <a:r>
              <a:rPr lang="en-US" dirty="0"/>
              <a:t>Knowledge cycle: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6901" y="1028700"/>
            <a:ext cx="10947588" cy="5432425"/>
          </a:xfrm>
        </p:spPr>
      </p:pic>
    </p:spTree>
    <p:extLst>
      <p:ext uri="{BB962C8B-B14F-4D97-AF65-F5344CB8AC3E}">
        <p14:creationId xmlns:p14="http://schemas.microsoft.com/office/powerpoint/2010/main" val="30513025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Advanced Search. Click </a:t>
            </a:r>
            <a:r>
              <a:rPr lang="en-US" dirty="0">
                <a:solidFill>
                  <a:schemeClr val="accent6"/>
                </a:solidFill>
              </a:rPr>
              <a:t>Add</a:t>
            </a:r>
            <a:r>
              <a:rPr lang="en-US" dirty="0"/>
              <a:t> to create search. Use </a:t>
            </a:r>
            <a:r>
              <a:rPr lang="en-US" dirty="0">
                <a:solidFill>
                  <a:srgbClr val="0070C0"/>
                </a:solidFill>
              </a:rPr>
              <a:t>!</a:t>
            </a:r>
            <a:r>
              <a:rPr lang="en-US" dirty="0">
                <a:solidFill>
                  <a:srgbClr val="002060"/>
                </a:solidFill>
              </a:rPr>
              <a:t> </a:t>
            </a:r>
            <a:r>
              <a:rPr lang="en-US" dirty="0"/>
              <a:t>or </a:t>
            </a:r>
            <a:r>
              <a:rPr lang="en-US" dirty="0">
                <a:solidFill>
                  <a:schemeClr val="accent5"/>
                </a:solidFill>
              </a:rPr>
              <a:t>*</a:t>
            </a:r>
            <a:r>
              <a:rPr lang="en-US" dirty="0"/>
              <a:t> to find words beginning with those letters. Scroll down to click “Search” button.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6115" y="1825625"/>
            <a:ext cx="10459770" cy="4351338"/>
          </a:xfrm>
        </p:spPr>
      </p:pic>
    </p:spTree>
    <p:extLst>
      <p:ext uri="{BB962C8B-B14F-4D97-AF65-F5344CB8AC3E}">
        <p14:creationId xmlns:p14="http://schemas.microsoft.com/office/powerpoint/2010/main" val="16390471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a:t>
            </a:r>
            <a:r>
              <a:rPr lang="en-US" dirty="0">
                <a:solidFill>
                  <a:srgbClr val="FF0000"/>
                </a:solidFill>
              </a:rPr>
              <a:t>original search </a:t>
            </a:r>
            <a:r>
              <a:rPr lang="en-US" dirty="0"/>
              <a:t>can be narrowed </a:t>
            </a:r>
            <a:r>
              <a:rPr lang="en-US" dirty="0">
                <a:solidFill>
                  <a:srgbClr val="7030A0"/>
                </a:solidFill>
              </a:rPr>
              <a:t>by adding additional terms</a:t>
            </a:r>
            <a:r>
              <a:rPr lang="en-US" dirty="0"/>
              <a:t>, by </a:t>
            </a:r>
            <a:r>
              <a:rPr lang="en-US" dirty="0">
                <a:solidFill>
                  <a:schemeClr val="accent6"/>
                </a:solidFill>
              </a:rPr>
              <a:t>document type</a:t>
            </a:r>
            <a:r>
              <a:rPr lang="en-US" dirty="0"/>
              <a:t>, subject, topic, time period…</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5648" y="1825624"/>
            <a:ext cx="7848730" cy="4867275"/>
          </a:xfrm>
        </p:spPr>
      </p:pic>
    </p:spTree>
    <p:extLst>
      <p:ext uri="{BB962C8B-B14F-4D97-AF65-F5344CB8AC3E}">
        <p14:creationId xmlns:p14="http://schemas.microsoft.com/office/powerpoint/2010/main" val="27948251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7030A0"/>
                </a:solidFill>
              </a:rPr>
              <a:t>Save individual results</a:t>
            </a:r>
            <a:r>
              <a:rPr lang="en-US" dirty="0"/>
              <a:t>, </a:t>
            </a:r>
            <a:r>
              <a:rPr lang="en-US" dirty="0">
                <a:solidFill>
                  <a:srgbClr val="FF0000"/>
                </a:solidFill>
              </a:rPr>
              <a:t>print</a:t>
            </a:r>
            <a:r>
              <a:rPr lang="en-US" dirty="0"/>
              <a:t>, </a:t>
            </a:r>
            <a:r>
              <a:rPr lang="en-US" dirty="0">
                <a:solidFill>
                  <a:schemeClr val="accent2">
                    <a:lumMod val="60000"/>
                    <a:lumOff val="40000"/>
                  </a:schemeClr>
                </a:solidFill>
              </a:rPr>
              <a:t>email</a:t>
            </a:r>
            <a:r>
              <a:rPr lang="en-US" dirty="0"/>
              <a:t>, </a:t>
            </a:r>
            <a:r>
              <a:rPr lang="en-US" dirty="0">
                <a:solidFill>
                  <a:schemeClr val="accent6"/>
                </a:solidFill>
              </a:rPr>
              <a:t>download</a:t>
            </a:r>
            <a:r>
              <a:rPr lang="en-US" dirty="0"/>
              <a: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6544" y="2320925"/>
            <a:ext cx="8038912" cy="4351338"/>
          </a:xfrm>
        </p:spPr>
      </p:pic>
    </p:spTree>
    <p:extLst>
      <p:ext uri="{BB962C8B-B14F-4D97-AF65-F5344CB8AC3E}">
        <p14:creationId xmlns:p14="http://schemas.microsoft.com/office/powerpoint/2010/main" val="13093592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Law review article example. </a:t>
            </a:r>
            <a:r>
              <a:rPr lang="en-US" dirty="0">
                <a:solidFill>
                  <a:schemeClr val="accent5"/>
                </a:solidFill>
              </a:rPr>
              <a:t>Journal title</a:t>
            </a:r>
            <a:r>
              <a:rPr lang="en-US" dirty="0"/>
              <a: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82960" y="1825625"/>
            <a:ext cx="6226079" cy="4351338"/>
          </a:xfrm>
        </p:spPr>
      </p:pic>
    </p:spTree>
    <p:extLst>
      <p:ext uri="{BB962C8B-B14F-4D97-AF65-F5344CB8AC3E}">
        <p14:creationId xmlns:p14="http://schemas.microsoft.com/office/powerpoint/2010/main" val="36784322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Nexis </a:t>
            </a:r>
            <a:r>
              <a:rPr lang="en-US" dirty="0" err="1"/>
              <a:t>Uni</a:t>
            </a:r>
            <a:r>
              <a:rPr lang="en-US" dirty="0"/>
              <a:t> law cases: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8972" y="2003424"/>
            <a:ext cx="8472694" cy="4752975"/>
          </a:xfrm>
        </p:spPr>
      </p:pic>
    </p:spTree>
    <p:extLst>
      <p:ext uri="{BB962C8B-B14F-4D97-AF65-F5344CB8AC3E}">
        <p14:creationId xmlns:p14="http://schemas.microsoft.com/office/powerpoint/2010/main" val="24445657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Searching </a:t>
            </a:r>
            <a:r>
              <a:rPr lang="en-US" sz="3200" dirty="0">
                <a:solidFill>
                  <a:srgbClr val="00B050"/>
                </a:solidFill>
              </a:rPr>
              <a:t>SAGE Premier</a:t>
            </a:r>
            <a:r>
              <a:rPr lang="en-US" sz="3200" dirty="0"/>
              <a:t>:  Enter </a:t>
            </a:r>
            <a:r>
              <a:rPr lang="en-US" sz="3200" dirty="0">
                <a:solidFill>
                  <a:srgbClr val="FF0000"/>
                </a:solidFill>
              </a:rPr>
              <a:t>Keywords</a:t>
            </a:r>
            <a:r>
              <a:rPr lang="en-US" sz="3200" dirty="0"/>
              <a:t> into search boxes; use Boolean Operators </a:t>
            </a:r>
            <a:r>
              <a:rPr lang="en-US" sz="3200" dirty="0">
                <a:solidFill>
                  <a:srgbClr val="7030A0"/>
                </a:solidFill>
              </a:rPr>
              <a:t>And</a:t>
            </a:r>
            <a:r>
              <a:rPr lang="en-US" sz="3200" dirty="0"/>
              <a:t>, </a:t>
            </a:r>
            <a:r>
              <a:rPr lang="en-US" sz="3200" dirty="0">
                <a:solidFill>
                  <a:srgbClr val="7030A0"/>
                </a:solidFill>
              </a:rPr>
              <a:t>Or</a:t>
            </a:r>
            <a:r>
              <a:rPr lang="en-US" sz="3200" dirty="0"/>
              <a:t>, </a:t>
            </a:r>
            <a:r>
              <a:rPr lang="en-US" sz="3200" dirty="0">
                <a:solidFill>
                  <a:srgbClr val="7030A0"/>
                </a:solidFill>
              </a:rPr>
              <a:t>Not</a:t>
            </a:r>
            <a:r>
              <a:rPr lang="en-US" sz="3200" dirty="0"/>
              <a:t> to refine your search</a:t>
            </a:r>
          </a:p>
        </p:txBody>
      </p:sp>
      <p:pic>
        <p:nvPicPr>
          <p:cNvPr id="3" name="Picture 2"/>
          <p:cNvPicPr>
            <a:picLocks noChangeAspect="1"/>
          </p:cNvPicPr>
          <p:nvPr/>
        </p:nvPicPr>
        <p:blipFill>
          <a:blip r:embed="rId2"/>
          <a:stretch>
            <a:fillRect/>
          </a:stretch>
        </p:blipFill>
        <p:spPr>
          <a:xfrm>
            <a:off x="590550" y="1906587"/>
            <a:ext cx="10763250" cy="4391025"/>
          </a:xfrm>
          <a:prstGeom prst="rect">
            <a:avLst/>
          </a:prstGeom>
        </p:spPr>
      </p:pic>
    </p:spTree>
    <p:extLst>
      <p:ext uri="{BB962C8B-B14F-4D97-AF65-F5344CB8AC3E}">
        <p14:creationId xmlns:p14="http://schemas.microsoft.com/office/powerpoint/2010/main" val="14811365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t>Results with be in at the top (</a:t>
            </a:r>
            <a:r>
              <a:rPr lang="en-US" sz="2800" dirty="0">
                <a:solidFill>
                  <a:srgbClr val="FF0000"/>
                </a:solidFill>
              </a:rPr>
              <a:t>1853</a:t>
            </a:r>
            <a:r>
              <a:rPr lang="en-US" sz="2800" dirty="0"/>
              <a:t>).  Use the </a:t>
            </a:r>
            <a:r>
              <a:rPr lang="en-US" sz="2800" dirty="0">
                <a:solidFill>
                  <a:schemeClr val="accent5"/>
                </a:solidFill>
              </a:rPr>
              <a:t>Limiters </a:t>
            </a:r>
            <a:r>
              <a:rPr lang="en-US" sz="2800" dirty="0"/>
              <a:t>on the left to narrow your search.  The </a:t>
            </a:r>
            <a:r>
              <a:rPr lang="en-US" sz="2800" dirty="0">
                <a:solidFill>
                  <a:schemeClr val="accent6"/>
                </a:solidFill>
              </a:rPr>
              <a:t>open</a:t>
            </a:r>
            <a:r>
              <a:rPr lang="en-US" sz="2800" dirty="0"/>
              <a:t> lock means Marian has the article full text; the </a:t>
            </a:r>
            <a:r>
              <a:rPr lang="en-US" sz="2800" dirty="0">
                <a:solidFill>
                  <a:schemeClr val="accent6"/>
                </a:solidFill>
              </a:rPr>
              <a:t>closed</a:t>
            </a:r>
            <a:r>
              <a:rPr lang="en-US" sz="2800" dirty="0"/>
              <a:t> lock means the article is not full text and may need to be Interlibrary Loaned.  Click on either the </a:t>
            </a:r>
            <a:r>
              <a:rPr lang="en-US" sz="2800" dirty="0">
                <a:solidFill>
                  <a:srgbClr val="FFFF00"/>
                </a:solidFill>
              </a:rPr>
              <a:t>HTML</a:t>
            </a:r>
            <a:r>
              <a:rPr lang="en-US" sz="2800" dirty="0"/>
              <a:t> or </a:t>
            </a:r>
            <a:r>
              <a:rPr lang="en-US" sz="2800" dirty="0">
                <a:solidFill>
                  <a:srgbClr val="7030A0"/>
                </a:solidFill>
              </a:rPr>
              <a:t>PDF</a:t>
            </a:r>
            <a:r>
              <a:rPr lang="en-US" sz="2800" dirty="0"/>
              <a:t> full text option to open the article.</a:t>
            </a:r>
          </a:p>
        </p:txBody>
      </p:sp>
      <p:pic>
        <p:nvPicPr>
          <p:cNvPr id="5" name="Picture 4"/>
          <p:cNvPicPr>
            <a:picLocks noChangeAspect="1"/>
          </p:cNvPicPr>
          <p:nvPr/>
        </p:nvPicPr>
        <p:blipFill>
          <a:blip r:embed="rId2"/>
          <a:stretch>
            <a:fillRect/>
          </a:stretch>
        </p:blipFill>
        <p:spPr>
          <a:xfrm>
            <a:off x="566737" y="1949450"/>
            <a:ext cx="11058525" cy="4502150"/>
          </a:xfrm>
          <a:prstGeom prst="rect">
            <a:avLst/>
          </a:prstGeom>
        </p:spPr>
      </p:pic>
    </p:spTree>
    <p:extLst>
      <p:ext uri="{BB962C8B-B14F-4D97-AF65-F5344CB8AC3E}">
        <p14:creationId xmlns:p14="http://schemas.microsoft.com/office/powerpoint/2010/main" val="27553822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To find citation information for an article in the appropriate format click the </a:t>
            </a:r>
            <a:r>
              <a:rPr lang="en-US" dirty="0">
                <a:solidFill>
                  <a:srgbClr val="FF0000"/>
                </a:solidFill>
              </a:rPr>
              <a:t>“Cite”</a:t>
            </a:r>
            <a:r>
              <a:rPr lang="en-US" dirty="0"/>
              <a:t> icon</a:t>
            </a:r>
          </a:p>
        </p:txBody>
      </p:sp>
      <p:pic>
        <p:nvPicPr>
          <p:cNvPr id="4" name="Content Placeholder 3"/>
          <p:cNvPicPr>
            <a:picLocks noGrp="1" noChangeAspect="1"/>
          </p:cNvPicPr>
          <p:nvPr>
            <p:ph idx="1"/>
          </p:nvPr>
        </p:nvPicPr>
        <p:blipFill>
          <a:blip r:embed="rId2"/>
          <a:stretch>
            <a:fillRect/>
          </a:stretch>
        </p:blipFill>
        <p:spPr>
          <a:xfrm>
            <a:off x="1986003" y="1825625"/>
            <a:ext cx="8219994" cy="4351338"/>
          </a:xfrm>
          <a:prstGeom prst="rect">
            <a:avLst/>
          </a:prstGeom>
        </p:spPr>
      </p:pic>
    </p:spTree>
    <p:extLst>
      <p:ext uri="{BB962C8B-B14F-4D97-AF65-F5344CB8AC3E}">
        <p14:creationId xmlns:p14="http://schemas.microsoft.com/office/powerpoint/2010/main" val="42121151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Any Questions?</a:t>
            </a:r>
            <a:br>
              <a:rPr lang="en-US" dirty="0"/>
            </a:br>
            <a:r>
              <a:rPr lang="en-US" dirty="0"/>
              <a:t>Ask a library </a:t>
            </a:r>
            <a:r>
              <a:rPr lang="en-US"/>
              <a:t>staff member!</a:t>
            </a:r>
            <a:endParaRPr lang="en-US" dirty="0"/>
          </a:p>
        </p:txBody>
      </p:sp>
      <p:pic>
        <p:nvPicPr>
          <p:cNvPr id="7" name="Picture 6">
            <a:extLst>
              <a:ext uri="{FF2B5EF4-FFF2-40B4-BE49-F238E27FC236}">
                <a16:creationId xmlns:a16="http://schemas.microsoft.com/office/drawing/2014/main" id="{5ADD2898-464C-49C9-9DED-C5287C3CDA56}"/>
              </a:ext>
            </a:extLst>
          </p:cNvPr>
          <p:cNvPicPr>
            <a:picLocks noChangeAspect="1"/>
          </p:cNvPicPr>
          <p:nvPr/>
        </p:nvPicPr>
        <p:blipFill>
          <a:blip r:embed="rId2"/>
          <a:stretch>
            <a:fillRect/>
          </a:stretch>
        </p:blipFill>
        <p:spPr>
          <a:xfrm>
            <a:off x="1782289" y="1800296"/>
            <a:ext cx="9425642" cy="4852924"/>
          </a:xfrm>
          <a:prstGeom prst="rect">
            <a:avLst/>
          </a:prstGeom>
        </p:spPr>
      </p:pic>
    </p:spTree>
    <p:extLst>
      <p:ext uri="{BB962C8B-B14F-4D97-AF65-F5344CB8AC3E}">
        <p14:creationId xmlns:p14="http://schemas.microsoft.com/office/powerpoint/2010/main" val="309186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500" y="390525"/>
            <a:ext cx="7239000" cy="1325563"/>
          </a:xfrm>
        </p:spPr>
        <p:txBody>
          <a:bodyPr/>
          <a:lstStyle/>
          <a:p>
            <a:r>
              <a:rPr lang="en-US" dirty="0"/>
              <a:t>To search individual databases:</a:t>
            </a:r>
          </a:p>
        </p:txBody>
      </p:sp>
      <p:pic>
        <p:nvPicPr>
          <p:cNvPr id="5" name="Picture 4"/>
          <p:cNvPicPr>
            <a:picLocks noChangeAspect="1"/>
          </p:cNvPicPr>
          <p:nvPr/>
        </p:nvPicPr>
        <p:blipFill>
          <a:blip r:embed="rId2"/>
          <a:stretch>
            <a:fillRect/>
          </a:stretch>
        </p:blipFill>
        <p:spPr>
          <a:xfrm>
            <a:off x="1351204" y="1618259"/>
            <a:ext cx="8571394" cy="4821409"/>
          </a:xfrm>
          <a:prstGeom prst="rect">
            <a:avLst/>
          </a:prstGeom>
        </p:spPr>
      </p:pic>
      <p:sp>
        <p:nvSpPr>
          <p:cNvPr id="6" name="Oval 5"/>
          <p:cNvSpPr/>
          <p:nvPr/>
        </p:nvSpPr>
        <p:spPr>
          <a:xfrm>
            <a:off x="2839915" y="4888523"/>
            <a:ext cx="1169377" cy="1846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8157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Choose a database according to the subject—ask a librarian for more help!</a:t>
            </a:r>
          </a:p>
        </p:txBody>
      </p:sp>
      <p:pic>
        <p:nvPicPr>
          <p:cNvPr id="5" name="Picture 4"/>
          <p:cNvPicPr>
            <a:picLocks noChangeAspect="1"/>
          </p:cNvPicPr>
          <p:nvPr/>
        </p:nvPicPr>
        <p:blipFill>
          <a:blip r:embed="rId2"/>
          <a:stretch>
            <a:fillRect/>
          </a:stretch>
        </p:blipFill>
        <p:spPr>
          <a:xfrm>
            <a:off x="1944402" y="1620149"/>
            <a:ext cx="7898750" cy="5167512"/>
          </a:xfrm>
          <a:prstGeom prst="rect">
            <a:avLst/>
          </a:prstGeom>
        </p:spPr>
      </p:pic>
    </p:spTree>
    <p:extLst>
      <p:ext uri="{BB962C8B-B14F-4D97-AF65-F5344CB8AC3E}">
        <p14:creationId xmlns:p14="http://schemas.microsoft.com/office/powerpoint/2010/main" val="3882770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7100" y="500061"/>
            <a:ext cx="10515600" cy="1325563"/>
          </a:xfrm>
        </p:spPr>
        <p:txBody>
          <a:bodyPr/>
          <a:lstStyle/>
          <a:p>
            <a:r>
              <a:rPr lang="en-US" dirty="0"/>
              <a:t>Academic Search Premier provides articles useful for most subjects:</a:t>
            </a:r>
          </a:p>
        </p:txBody>
      </p:sp>
      <p:pic>
        <p:nvPicPr>
          <p:cNvPr id="5" name="Picture 4"/>
          <p:cNvPicPr>
            <a:picLocks noChangeAspect="1"/>
          </p:cNvPicPr>
          <p:nvPr/>
        </p:nvPicPr>
        <p:blipFill>
          <a:blip r:embed="rId2"/>
          <a:stretch>
            <a:fillRect/>
          </a:stretch>
        </p:blipFill>
        <p:spPr>
          <a:xfrm>
            <a:off x="1909232" y="1722481"/>
            <a:ext cx="7898750" cy="5167512"/>
          </a:xfrm>
          <a:prstGeom prst="rect">
            <a:avLst/>
          </a:prstGeom>
        </p:spPr>
      </p:pic>
      <p:sp>
        <p:nvSpPr>
          <p:cNvPr id="6" name="Right Arrow 5"/>
          <p:cNvSpPr/>
          <p:nvPr/>
        </p:nvSpPr>
        <p:spPr>
          <a:xfrm rot="10800000">
            <a:off x="4000500" y="3657600"/>
            <a:ext cx="351692" cy="131885"/>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2093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3500" y="352425"/>
            <a:ext cx="6985000" cy="1325563"/>
          </a:xfrm>
        </p:spPr>
        <p:txBody>
          <a:bodyPr/>
          <a:lstStyle/>
          <a:p>
            <a:r>
              <a:rPr lang="en-US" dirty="0"/>
              <a:t>School or university athletics:</a:t>
            </a:r>
          </a:p>
        </p:txBody>
      </p:sp>
      <p:sp>
        <p:nvSpPr>
          <p:cNvPr id="3" name="Content Placeholder 2"/>
          <p:cNvSpPr>
            <a:spLocks noGrp="1"/>
          </p:cNvSpPr>
          <p:nvPr>
            <p:ph idx="1"/>
          </p:nvPr>
        </p:nvSpPr>
        <p:spPr>
          <a:xfrm>
            <a:off x="838200" y="2473325"/>
            <a:ext cx="10515600" cy="2581275"/>
          </a:xfrm>
        </p:spPr>
        <p:txBody>
          <a:bodyPr/>
          <a:lstStyle/>
          <a:p>
            <a:r>
              <a:rPr lang="en-US" dirty="0"/>
              <a:t>ERIC [Education Resource Information Center]. (Scholarly articles, professional magazine articles, and government and nonprofit reports related to education)</a:t>
            </a:r>
          </a:p>
          <a:p>
            <a:r>
              <a:rPr lang="en-US" dirty="0"/>
              <a:t>Education Research Complete (Scholarly and professional magazine articles related to education)</a:t>
            </a:r>
          </a:p>
          <a:p>
            <a:endParaRPr lang="en-US" dirty="0"/>
          </a:p>
        </p:txBody>
      </p:sp>
    </p:spTree>
    <p:extLst>
      <p:ext uri="{BB962C8B-B14F-4D97-AF65-F5344CB8AC3E}">
        <p14:creationId xmlns:p14="http://schemas.microsoft.com/office/powerpoint/2010/main" val="316201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88925"/>
            <a:ext cx="7620000" cy="1325563"/>
          </a:xfrm>
        </p:spPr>
        <p:txBody>
          <a:bodyPr/>
          <a:lstStyle/>
          <a:p>
            <a:r>
              <a:rPr lang="en-US" dirty="0"/>
              <a:t>Sports Business or Management:</a:t>
            </a:r>
          </a:p>
        </p:txBody>
      </p:sp>
      <p:sp>
        <p:nvSpPr>
          <p:cNvPr id="3" name="Content Placeholder 2"/>
          <p:cNvSpPr>
            <a:spLocks noGrp="1"/>
          </p:cNvSpPr>
          <p:nvPr>
            <p:ph idx="1"/>
          </p:nvPr>
        </p:nvSpPr>
        <p:spPr>
          <a:xfrm>
            <a:off x="838200" y="1927225"/>
            <a:ext cx="10515600" cy="4351338"/>
          </a:xfrm>
        </p:spPr>
        <p:txBody>
          <a:bodyPr/>
          <a:lstStyle/>
          <a:p>
            <a:r>
              <a:rPr lang="en-US" dirty="0"/>
              <a:t>Business Source Complete (business trade magazine articles, scholarly articles and news)</a:t>
            </a:r>
          </a:p>
          <a:p>
            <a:r>
              <a:rPr lang="en-US" dirty="0" err="1"/>
              <a:t>NexisUni</a:t>
            </a:r>
            <a:r>
              <a:rPr lang="en-US" dirty="0"/>
              <a:t> (formerly Lexis Nexis). (corporate data, trade magazine articles, business newspaper articles, and scholarly business and legal articles.)</a:t>
            </a:r>
          </a:p>
          <a:p>
            <a:r>
              <a:rPr lang="en-US" dirty="0"/>
              <a:t>Regional Business News (regional business magazine and newspaper articles)</a:t>
            </a:r>
          </a:p>
          <a:p>
            <a:r>
              <a:rPr lang="en-US" dirty="0"/>
              <a:t>Global </a:t>
            </a:r>
            <a:r>
              <a:rPr lang="en-US" dirty="0" err="1"/>
              <a:t>Newstream</a:t>
            </a:r>
            <a:r>
              <a:rPr lang="en-US" dirty="0"/>
              <a:t> (newspaper articles including FDL Reporter, NY Times, Chicago Tribune, Wall Street Journal and other national publications which may include business and sports topics)</a:t>
            </a:r>
          </a:p>
          <a:p>
            <a:endParaRPr lang="en-US" dirty="0"/>
          </a:p>
        </p:txBody>
      </p:sp>
    </p:spTree>
    <p:extLst>
      <p:ext uri="{BB962C8B-B14F-4D97-AF65-F5344CB8AC3E}">
        <p14:creationId xmlns:p14="http://schemas.microsoft.com/office/powerpoint/2010/main" val="4024846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 sports psychology, and marketing:</a:t>
            </a:r>
          </a:p>
        </p:txBody>
      </p:sp>
      <p:sp>
        <p:nvSpPr>
          <p:cNvPr id="3" name="Content Placeholder 2"/>
          <p:cNvSpPr>
            <a:spLocks noGrp="1"/>
          </p:cNvSpPr>
          <p:nvPr>
            <p:ph idx="1"/>
          </p:nvPr>
        </p:nvSpPr>
        <p:spPr>
          <a:xfrm>
            <a:off x="838200" y="2435225"/>
            <a:ext cx="10515600" cy="2555875"/>
          </a:xfrm>
        </p:spPr>
        <p:txBody>
          <a:bodyPr/>
          <a:lstStyle/>
          <a:p>
            <a:r>
              <a:rPr lang="en-US" dirty="0" err="1"/>
              <a:t>PsycInfo</a:t>
            </a:r>
            <a:r>
              <a:rPr lang="en-US" dirty="0"/>
              <a:t> (indexes mostly scholarly articles related to psychology, and also books and dissertations related to psychology. Includes some </a:t>
            </a:r>
            <a:r>
              <a:rPr lang="en-US" dirty="0" err="1"/>
              <a:t>fulltext</a:t>
            </a:r>
            <a:r>
              <a:rPr lang="en-US" dirty="0"/>
              <a:t> articles.)</a:t>
            </a:r>
          </a:p>
          <a:p>
            <a:r>
              <a:rPr lang="en-US" dirty="0" err="1"/>
              <a:t>PsycArticles</a:t>
            </a:r>
            <a:r>
              <a:rPr lang="en-US" dirty="0"/>
              <a:t> (</a:t>
            </a:r>
            <a:r>
              <a:rPr lang="en-US" dirty="0" err="1"/>
              <a:t>fulltext</a:t>
            </a:r>
            <a:r>
              <a:rPr lang="en-US" dirty="0"/>
              <a:t> articles published in American Psychological Association journals)</a:t>
            </a:r>
          </a:p>
        </p:txBody>
      </p:sp>
    </p:spTree>
    <p:extLst>
      <p:ext uri="{BB962C8B-B14F-4D97-AF65-F5344CB8AC3E}">
        <p14:creationId xmlns:p14="http://schemas.microsoft.com/office/powerpoint/2010/main" val="5347512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8038</TotalTime>
  <Words>1019</Words>
  <Application>Microsoft Office PowerPoint</Application>
  <PresentationFormat>Widescreen</PresentationFormat>
  <Paragraphs>78</Paragraphs>
  <Slides>38</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Calibri Light</vt:lpstr>
      <vt:lpstr>Office Theme</vt:lpstr>
      <vt:lpstr>Sports and Recreational Management Databases</vt:lpstr>
      <vt:lpstr>What is a scholarly or peer reviewed article?</vt:lpstr>
      <vt:lpstr>Knowledge cycle:</vt:lpstr>
      <vt:lpstr>To search individual databases:</vt:lpstr>
      <vt:lpstr>Choose a database according to the subject—ask a librarian for more help!</vt:lpstr>
      <vt:lpstr>Academic Search Premier provides articles useful for most subjects:</vt:lpstr>
      <vt:lpstr>School or university athletics:</vt:lpstr>
      <vt:lpstr>Sports Business or Management:</vt:lpstr>
      <vt:lpstr>Motivation, sports psychology, and marketing:</vt:lpstr>
      <vt:lpstr>Sports injuries, training and health related topics:</vt:lpstr>
      <vt:lpstr>Sports Law, Contracts, and Legal Issues:</vt:lpstr>
      <vt:lpstr>Sports and Athletics History:</vt:lpstr>
      <vt:lpstr>Databases on the EBSCO platform can be searched simultaneously:</vt:lpstr>
      <vt:lpstr>To search databases together on the Ebscohost platform, click on the name of the database you see upon initial search.  A list of Ebschost databases will appear.  Click the check box next to the ones you would like to search and click “Select”</vt:lpstr>
      <vt:lpstr>Type words in box. The * means find every word that starts with those letters (sponsor, sponsors, sponsoring, sponsorship, sponsorships)</vt:lpstr>
      <vt:lpstr>Add search filters to focus research:  Each database selected to search will have its own list of filter options, choose as many or as few as needed.  Peer Reviewed are scholary/academic research articles.</vt:lpstr>
      <vt:lpstr>How to manage results:  Read abstract of each item listed in result list, use subject headings or keyword listing to discover more words to search, use filters to focus research</vt:lpstr>
      <vt:lpstr>How to manage results:  Articles can be accessed under the “Access Options” menu in PDF, Online Full Text or link to an Interlibrary Loan form.  If an article does not have a PDF or Online option, just fill out the Interlibrary Loan form and the library will request the article for free from a lending institution.</vt:lpstr>
      <vt:lpstr>Printing, Downloading, Citations, and Linksharing:  These functions are listed in the top right corner once you have selected your article Access Option.  </vt:lpstr>
      <vt:lpstr>Citations and Linksharing:  The “quote” mark symbol will bring up a list of citation formats.  The “swoosh” symbol will bring up the option to send a permanent link of the article to a colleague or faculty member or post on MO2 discussion boards.</vt:lpstr>
      <vt:lpstr>You can also have the article Translated or have it read aloud.</vt:lpstr>
      <vt:lpstr>Nexis Uni includes:</vt:lpstr>
      <vt:lpstr>To find info on a specific company:</vt:lpstr>
      <vt:lpstr>You can search by location, company name, industry, ticker symbol:</vt:lpstr>
      <vt:lpstr>“Mercury Marine” exists as both a publically traded and privately held company:</vt:lpstr>
      <vt:lpstr>Mercury Marine Private report. Private companies are not required to release as much information:</vt:lpstr>
      <vt:lpstr>Mercury Marine Public report. Note the parent company has a link:</vt:lpstr>
      <vt:lpstr>Find data, industry reviews, competitors, analysis…</vt:lpstr>
      <vt:lpstr>Nexis Uni Help and Tips. Advanced search also may be easier:</vt:lpstr>
      <vt:lpstr>Advanced Search. Click Add to create search. Use ! or * to find words beginning with those letters. Scroll down to click “Search” button.</vt:lpstr>
      <vt:lpstr>The original search can be narrowed by adding additional terms, by document type, subject, topic, time period…</vt:lpstr>
      <vt:lpstr>Save individual results, print, email, download…</vt:lpstr>
      <vt:lpstr>Law review article example. Journal title:</vt:lpstr>
      <vt:lpstr>Nexis Uni law cases:</vt:lpstr>
      <vt:lpstr>Searching SAGE Premier:  Enter Keywords into search boxes; use Boolean Operators And, Or, Not to refine your search</vt:lpstr>
      <vt:lpstr>Results with be in at the top (1853).  Use the Limiters on the left to narrow your search.  The open lock means Marian has the article full text; the closed lock means the article is not full text and may need to be Interlibrary Loaned.  Click on either the HTML or PDF full text option to open the article.</vt:lpstr>
      <vt:lpstr>To find citation information for an article in the appropriate format click the “Cite” icon</vt:lpstr>
      <vt:lpstr>Any Questions? Ask a library staff member!</vt:lpstr>
    </vt:vector>
  </TitlesOfParts>
  <Company>Marian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Johnston, Kathryn A</dc:creator>
  <cp:lastModifiedBy>Thibodeau, Sarah R</cp:lastModifiedBy>
  <cp:revision>74</cp:revision>
  <cp:lastPrinted>2018-09-25T13:33:48Z</cp:lastPrinted>
  <dcterms:created xsi:type="dcterms:W3CDTF">2018-09-11T18:24:45Z</dcterms:created>
  <dcterms:modified xsi:type="dcterms:W3CDTF">2025-01-28T16:02:07Z</dcterms:modified>
</cp:coreProperties>
</file>