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9" r:id="rId5"/>
    <p:sldId id="260" r:id="rId6"/>
    <p:sldId id="261" r:id="rId7"/>
    <p:sldId id="262" r:id="rId8"/>
    <p:sldId id="277" r:id="rId9"/>
    <p:sldId id="278" r:id="rId10"/>
    <p:sldId id="279" r:id="rId11"/>
    <p:sldId id="280" r:id="rId12"/>
    <p:sldId id="281" r:id="rId13"/>
    <p:sldId id="282" r:id="rId14"/>
    <p:sldId id="283" r:id="rId15"/>
    <p:sldId id="284" r:id="rId16"/>
    <p:sldId id="273" r:id="rId17"/>
    <p:sldId id="274" r:id="rId18"/>
    <p:sldId id="275" r:id="rId19"/>
    <p:sldId id="285"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F0FA7C-6E30-4097-8322-374E0FFA1433}"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4796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3393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9480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82526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0FA7C-6E30-4097-8322-374E0FFA1433}"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2677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F0FA7C-6E30-4097-8322-374E0FFA1433}"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7208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0FA7C-6E30-4097-8322-374E0FFA1433}"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99383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F0FA7C-6E30-4097-8322-374E0FFA1433}"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72439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0FA7C-6E30-4097-8322-374E0FFA1433}"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07901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24041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65221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0FA7C-6E30-4097-8322-374E0FFA1433}" type="datetimeFigureOut">
              <a:rPr lang="en-US" smtClean="0"/>
              <a:t>1/16/2025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2C0A9-00E9-455B-954E-C0E98E47B143}" type="slidenum">
              <a:rPr lang="en-US" smtClean="0"/>
              <a:t>‹#›</a:t>
            </a:fld>
            <a:endParaRPr lang="en-US"/>
          </a:p>
        </p:txBody>
      </p:sp>
    </p:spTree>
    <p:extLst>
      <p:ext uri="{BB962C8B-B14F-4D97-AF65-F5344CB8AC3E}">
        <p14:creationId xmlns:p14="http://schemas.microsoft.com/office/powerpoint/2010/main" val="2060650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rthibodeau64@marianuniversity.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rianuniversity.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59076"/>
            <a:ext cx="9144000" cy="1414462"/>
          </a:xfrm>
        </p:spPr>
        <p:txBody>
          <a:bodyPr>
            <a:normAutofit fontScale="90000"/>
          </a:bodyPr>
          <a:lstStyle/>
          <a:p>
            <a:r>
              <a:rPr lang="en-US" sz="5400" dirty="0"/>
              <a:t>Thanatology Databases: </a:t>
            </a:r>
            <a:br>
              <a:rPr lang="en-US" sz="5400" dirty="0"/>
            </a:br>
            <a:r>
              <a:rPr lang="en-US" sz="5400" dirty="0"/>
              <a:t>Research Articles</a:t>
            </a:r>
          </a:p>
        </p:txBody>
      </p:sp>
      <p:sp>
        <p:nvSpPr>
          <p:cNvPr id="3" name="Subtitle 2"/>
          <p:cNvSpPr>
            <a:spLocks noGrp="1"/>
          </p:cNvSpPr>
          <p:nvPr>
            <p:ph type="subTitle" idx="1"/>
          </p:nvPr>
        </p:nvSpPr>
        <p:spPr>
          <a:xfrm>
            <a:off x="1524000" y="4173538"/>
            <a:ext cx="9144000" cy="1655762"/>
          </a:xfrm>
        </p:spPr>
        <p:txBody>
          <a:bodyPr>
            <a:normAutofit/>
          </a:bodyPr>
          <a:lstStyle/>
          <a:p>
            <a:r>
              <a:rPr lang="en-US" dirty="0"/>
              <a:t>Sarah Thibodeau</a:t>
            </a:r>
          </a:p>
          <a:p>
            <a:r>
              <a:rPr lang="en-US" dirty="0">
                <a:hlinkClick r:id="rId2"/>
              </a:rPr>
              <a:t>srthibodeau64@marianuniversity.edu</a:t>
            </a:r>
            <a:endParaRPr lang="en-US" dirty="0"/>
          </a:p>
          <a:p>
            <a:r>
              <a:rPr lang="en-US" dirty="0"/>
              <a:t>920-923-8096</a:t>
            </a:r>
          </a:p>
          <a:p>
            <a:endParaRPr lang="en-US" dirty="0"/>
          </a:p>
        </p:txBody>
      </p:sp>
      <p:pic>
        <p:nvPicPr>
          <p:cNvPr id="4" name="Picture 2" descr="Image result for thanatology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130176"/>
            <a:ext cx="2857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44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DAD5-EE29-49F1-9004-5DA6605E45A8}"/>
              </a:ext>
            </a:extLst>
          </p:cNvPr>
          <p:cNvSpPr>
            <a:spLocks noGrp="1"/>
          </p:cNvSpPr>
          <p:nvPr>
            <p:ph type="title"/>
          </p:nvPr>
        </p:nvSpPr>
        <p:spPr/>
        <p:txBody>
          <a:bodyPr>
            <a:normAutofit/>
          </a:bodyPr>
          <a:lstStyle/>
          <a:p>
            <a:r>
              <a:rPr lang="en-US" sz="2400" dirty="0"/>
              <a:t>How to manage results:  Read abstract of each item listed in result list, use subject headings or keyword listing to discover more words to search, use filters to focus research</a:t>
            </a:r>
          </a:p>
        </p:txBody>
      </p:sp>
      <p:pic>
        <p:nvPicPr>
          <p:cNvPr id="4" name="Picture 3">
            <a:extLst>
              <a:ext uri="{FF2B5EF4-FFF2-40B4-BE49-F238E27FC236}">
                <a16:creationId xmlns:a16="http://schemas.microsoft.com/office/drawing/2014/main" id="{0818EA1D-6EA6-47AD-B34A-744A4615B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957" y="1709641"/>
            <a:ext cx="8019965" cy="4783234"/>
          </a:xfrm>
          <a:prstGeom prst="rect">
            <a:avLst/>
          </a:prstGeom>
        </p:spPr>
      </p:pic>
      <p:sp>
        <p:nvSpPr>
          <p:cNvPr id="5" name="Arrow: Up 4">
            <a:extLst>
              <a:ext uri="{FF2B5EF4-FFF2-40B4-BE49-F238E27FC236}">
                <a16:creationId xmlns:a16="http://schemas.microsoft.com/office/drawing/2014/main" id="{D48B66BA-DA55-4962-9E35-545F0610BBE6}"/>
              </a:ext>
            </a:extLst>
          </p:cNvPr>
          <p:cNvSpPr/>
          <p:nvPr/>
        </p:nvSpPr>
        <p:spPr>
          <a:xfrm>
            <a:off x="1350628" y="2634143"/>
            <a:ext cx="218113" cy="3607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894C3DF3-362A-4934-998A-F5A9BB2F3818}"/>
              </a:ext>
            </a:extLst>
          </p:cNvPr>
          <p:cNvSpPr/>
          <p:nvPr/>
        </p:nvSpPr>
        <p:spPr>
          <a:xfrm>
            <a:off x="8498048" y="3548543"/>
            <a:ext cx="620874" cy="2097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7DD55E0E-A8C5-4DBF-896B-AE4747EF5A94}"/>
              </a:ext>
            </a:extLst>
          </p:cNvPr>
          <p:cNvSpPr/>
          <p:nvPr/>
        </p:nvSpPr>
        <p:spPr>
          <a:xfrm>
            <a:off x="7113864" y="3867325"/>
            <a:ext cx="453006" cy="1677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98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46D3-1120-4799-AB6F-B36C1374A45B}"/>
              </a:ext>
            </a:extLst>
          </p:cNvPr>
          <p:cNvSpPr>
            <a:spLocks noGrp="1"/>
          </p:cNvSpPr>
          <p:nvPr>
            <p:ph type="title"/>
          </p:nvPr>
        </p:nvSpPr>
        <p:spPr/>
        <p:txBody>
          <a:bodyPr>
            <a:normAutofit fontScale="90000"/>
          </a:bodyPr>
          <a:lstStyle/>
          <a:p>
            <a:r>
              <a:rPr lang="en-US" sz="2400" dirty="0"/>
              <a:t>How to manage results:  Articles can be accessed under the “Access Options” menu in PDF, Online Full Text or link to an Interlibrary Loan form.  If an article does not have a PDF or Online option, just fill out the Interlibrary Loan form and the library will request the article for free from a lending institution.</a:t>
            </a:r>
          </a:p>
        </p:txBody>
      </p:sp>
      <p:pic>
        <p:nvPicPr>
          <p:cNvPr id="4" name="Picture 3">
            <a:extLst>
              <a:ext uri="{FF2B5EF4-FFF2-40B4-BE49-F238E27FC236}">
                <a16:creationId xmlns:a16="http://schemas.microsoft.com/office/drawing/2014/main" id="{26B45761-4BAC-444F-AA1C-52E7554CB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641" y="1690688"/>
            <a:ext cx="6190464" cy="1903149"/>
          </a:xfrm>
          <a:prstGeom prst="rect">
            <a:avLst/>
          </a:prstGeom>
        </p:spPr>
      </p:pic>
      <p:sp>
        <p:nvSpPr>
          <p:cNvPr id="5" name="Arrow: Left 4">
            <a:extLst>
              <a:ext uri="{FF2B5EF4-FFF2-40B4-BE49-F238E27FC236}">
                <a16:creationId xmlns:a16="http://schemas.microsoft.com/office/drawing/2014/main" id="{C87CD068-318C-4D24-B365-B56F9AA12D6F}"/>
              </a:ext>
            </a:extLst>
          </p:cNvPr>
          <p:cNvSpPr/>
          <p:nvPr/>
        </p:nvSpPr>
        <p:spPr>
          <a:xfrm>
            <a:off x="4655890" y="3162650"/>
            <a:ext cx="629174" cy="1426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D779488-9DC2-4D50-8109-54EB9698B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03" y="3929380"/>
            <a:ext cx="5730087" cy="1695687"/>
          </a:xfrm>
          <a:prstGeom prst="rect">
            <a:avLst/>
          </a:prstGeom>
        </p:spPr>
      </p:pic>
      <p:sp>
        <p:nvSpPr>
          <p:cNvPr id="8" name="Arrow: Left 7">
            <a:extLst>
              <a:ext uri="{FF2B5EF4-FFF2-40B4-BE49-F238E27FC236}">
                <a16:creationId xmlns:a16="http://schemas.microsoft.com/office/drawing/2014/main" id="{CC5A1632-AE39-40EA-B056-B4725FAA7AD0}"/>
              </a:ext>
            </a:extLst>
          </p:cNvPr>
          <p:cNvSpPr/>
          <p:nvPr/>
        </p:nvSpPr>
        <p:spPr>
          <a:xfrm>
            <a:off x="5738070" y="5065799"/>
            <a:ext cx="536895" cy="2947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79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9F7BC-9242-421D-9B79-2ED67F46DD80}"/>
              </a:ext>
            </a:extLst>
          </p:cNvPr>
          <p:cNvSpPr>
            <a:spLocks noGrp="1"/>
          </p:cNvSpPr>
          <p:nvPr>
            <p:ph type="title"/>
          </p:nvPr>
        </p:nvSpPr>
        <p:spPr/>
        <p:txBody>
          <a:bodyPr>
            <a:noAutofit/>
          </a:bodyPr>
          <a:lstStyle/>
          <a:p>
            <a:r>
              <a:rPr lang="en-US" sz="2000" dirty="0"/>
              <a:t>Before Interlibrary Loan Tip:  If an article only has an interlibrary loan access option you can use the “Journals A to Z” link on the library homepage to discover if the journal is accessible in one of the library’s 40+ databases.  Just type in the ISSN or journal name.  Not all databases index the same journals.  This option lets you discover if the library has access to a journal in a resource you may not be searching.  If no results, fill out the Interlibrary Loan option.</a:t>
            </a:r>
          </a:p>
        </p:txBody>
      </p:sp>
      <p:pic>
        <p:nvPicPr>
          <p:cNvPr id="4" name="Picture 3">
            <a:extLst>
              <a:ext uri="{FF2B5EF4-FFF2-40B4-BE49-F238E27FC236}">
                <a16:creationId xmlns:a16="http://schemas.microsoft.com/office/drawing/2014/main" id="{36308909-A445-4381-AFBB-CA017602B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138" y="1759818"/>
            <a:ext cx="6982741" cy="1759878"/>
          </a:xfrm>
          <a:prstGeom prst="rect">
            <a:avLst/>
          </a:prstGeom>
        </p:spPr>
      </p:pic>
      <p:sp>
        <p:nvSpPr>
          <p:cNvPr id="5" name="Arrow: Left 4">
            <a:extLst>
              <a:ext uri="{FF2B5EF4-FFF2-40B4-BE49-F238E27FC236}">
                <a16:creationId xmlns:a16="http://schemas.microsoft.com/office/drawing/2014/main" id="{2AD63E47-CE9E-4426-891B-D946D23DB37B}"/>
              </a:ext>
            </a:extLst>
          </p:cNvPr>
          <p:cNvSpPr/>
          <p:nvPr/>
        </p:nvSpPr>
        <p:spPr>
          <a:xfrm>
            <a:off x="9244668" y="2793534"/>
            <a:ext cx="486561" cy="2600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206B64-2605-46DA-AF60-C1FD5891B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640" y="3232903"/>
            <a:ext cx="5688348" cy="3625097"/>
          </a:xfrm>
          <a:prstGeom prst="rect">
            <a:avLst/>
          </a:prstGeom>
        </p:spPr>
      </p:pic>
    </p:spTree>
    <p:extLst>
      <p:ext uri="{BB962C8B-B14F-4D97-AF65-F5344CB8AC3E}">
        <p14:creationId xmlns:p14="http://schemas.microsoft.com/office/powerpoint/2010/main" val="1672129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FF3E4-53CB-420E-932F-7E058405B709}"/>
              </a:ext>
            </a:extLst>
          </p:cNvPr>
          <p:cNvSpPr>
            <a:spLocks noGrp="1"/>
          </p:cNvSpPr>
          <p:nvPr>
            <p:ph type="title"/>
          </p:nvPr>
        </p:nvSpPr>
        <p:spPr/>
        <p:txBody>
          <a:bodyPr>
            <a:normAutofit/>
          </a:bodyPr>
          <a:lstStyle/>
          <a:p>
            <a:r>
              <a:rPr lang="en-US" sz="2400" dirty="0"/>
              <a:t>Printing, Downloading, Citations, and </a:t>
            </a:r>
            <a:r>
              <a:rPr lang="en-US" sz="2400" dirty="0" err="1"/>
              <a:t>Linksharing</a:t>
            </a:r>
            <a:r>
              <a:rPr lang="en-US" sz="2400" dirty="0"/>
              <a:t>:  These functions are listed in the top right corner once you have selected your article Access Option.  </a:t>
            </a:r>
          </a:p>
        </p:txBody>
      </p:sp>
      <p:pic>
        <p:nvPicPr>
          <p:cNvPr id="4" name="Picture 3">
            <a:extLst>
              <a:ext uri="{FF2B5EF4-FFF2-40B4-BE49-F238E27FC236}">
                <a16:creationId xmlns:a16="http://schemas.microsoft.com/office/drawing/2014/main" id="{5831ED96-48F5-47AC-8A49-00E0FF86A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959" y="2358804"/>
            <a:ext cx="8591065" cy="2498422"/>
          </a:xfrm>
          <a:prstGeom prst="rect">
            <a:avLst/>
          </a:prstGeom>
        </p:spPr>
      </p:pic>
      <p:sp>
        <p:nvSpPr>
          <p:cNvPr id="6" name="Arrow: Right 5">
            <a:extLst>
              <a:ext uri="{FF2B5EF4-FFF2-40B4-BE49-F238E27FC236}">
                <a16:creationId xmlns:a16="http://schemas.microsoft.com/office/drawing/2014/main" id="{639EE834-B329-489C-8D3F-7B2F470291FA}"/>
              </a:ext>
            </a:extLst>
          </p:cNvPr>
          <p:cNvSpPr/>
          <p:nvPr/>
        </p:nvSpPr>
        <p:spPr>
          <a:xfrm>
            <a:off x="7155809" y="2281806"/>
            <a:ext cx="486562" cy="343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181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6051-3F06-4985-AF71-CF80FAE0405E}"/>
              </a:ext>
            </a:extLst>
          </p:cNvPr>
          <p:cNvSpPr>
            <a:spLocks noGrp="1"/>
          </p:cNvSpPr>
          <p:nvPr>
            <p:ph type="title"/>
          </p:nvPr>
        </p:nvSpPr>
        <p:spPr/>
        <p:txBody>
          <a:bodyPr>
            <a:normAutofit/>
          </a:bodyPr>
          <a:lstStyle/>
          <a:p>
            <a:r>
              <a:rPr lang="en-US" sz="2000" dirty="0"/>
              <a:t>Citations and </a:t>
            </a:r>
            <a:r>
              <a:rPr lang="en-US" sz="2000" dirty="0" err="1"/>
              <a:t>Linksharing</a:t>
            </a:r>
            <a:r>
              <a:rPr lang="en-US" sz="2000" dirty="0"/>
              <a:t>:  The “quote” mark symbol will bring up a list of citation formats.  The “swoosh” symbol will bring up the option to send a permanent link of the article to a colleague or faculty member or post on MO2 discussion boards.</a:t>
            </a:r>
          </a:p>
        </p:txBody>
      </p:sp>
      <p:pic>
        <p:nvPicPr>
          <p:cNvPr id="4" name="Picture 3">
            <a:extLst>
              <a:ext uri="{FF2B5EF4-FFF2-40B4-BE49-F238E27FC236}">
                <a16:creationId xmlns:a16="http://schemas.microsoft.com/office/drawing/2014/main" id="{44BC7B8C-726C-4B7C-BCEE-7A8E7C29E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073" y="1766520"/>
            <a:ext cx="4597166" cy="3476599"/>
          </a:xfrm>
          <a:prstGeom prst="rect">
            <a:avLst/>
          </a:prstGeom>
        </p:spPr>
      </p:pic>
      <p:pic>
        <p:nvPicPr>
          <p:cNvPr id="6" name="Picture 5">
            <a:extLst>
              <a:ext uri="{FF2B5EF4-FFF2-40B4-BE49-F238E27FC236}">
                <a16:creationId xmlns:a16="http://schemas.microsoft.com/office/drawing/2014/main" id="{B890BC1E-AF4B-4C7D-853B-24714B4D3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551" y="1610687"/>
            <a:ext cx="4184525" cy="3980576"/>
          </a:xfrm>
          <a:prstGeom prst="rect">
            <a:avLst/>
          </a:prstGeom>
        </p:spPr>
      </p:pic>
      <p:sp>
        <p:nvSpPr>
          <p:cNvPr id="7" name="Arrow: Down 6">
            <a:extLst>
              <a:ext uri="{FF2B5EF4-FFF2-40B4-BE49-F238E27FC236}">
                <a16:creationId xmlns:a16="http://schemas.microsoft.com/office/drawing/2014/main" id="{206E4887-94C7-4161-B832-029AD450C9DC}"/>
              </a:ext>
            </a:extLst>
          </p:cNvPr>
          <p:cNvSpPr/>
          <p:nvPr/>
        </p:nvSpPr>
        <p:spPr>
          <a:xfrm>
            <a:off x="4806892" y="1526796"/>
            <a:ext cx="151002" cy="1638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4E501C18-98D5-480E-97D1-2E682ED313F3}"/>
              </a:ext>
            </a:extLst>
          </p:cNvPr>
          <p:cNvSpPr/>
          <p:nvPr/>
        </p:nvSpPr>
        <p:spPr>
          <a:xfrm>
            <a:off x="10110132" y="1359347"/>
            <a:ext cx="151002" cy="1638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28042339-3245-40D7-B676-AA5E3CCBC4AA}"/>
              </a:ext>
            </a:extLst>
          </p:cNvPr>
          <p:cNvSpPr/>
          <p:nvPr/>
        </p:nvSpPr>
        <p:spPr>
          <a:xfrm>
            <a:off x="3833769" y="3842158"/>
            <a:ext cx="536895" cy="2516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D1581462-4D29-4AB8-B940-5F6FF251A19D}"/>
              </a:ext>
            </a:extLst>
          </p:cNvPr>
          <p:cNvSpPr/>
          <p:nvPr/>
        </p:nvSpPr>
        <p:spPr>
          <a:xfrm>
            <a:off x="7887050" y="4363674"/>
            <a:ext cx="536895" cy="2516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750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AFA91-F80A-47A6-B190-305EE36BCB02}"/>
              </a:ext>
            </a:extLst>
          </p:cNvPr>
          <p:cNvSpPr>
            <a:spLocks noGrp="1"/>
          </p:cNvSpPr>
          <p:nvPr>
            <p:ph type="title"/>
          </p:nvPr>
        </p:nvSpPr>
        <p:spPr/>
        <p:txBody>
          <a:bodyPr>
            <a:normAutofit/>
          </a:bodyPr>
          <a:lstStyle/>
          <a:p>
            <a:r>
              <a:rPr lang="en-US" sz="2400" dirty="0"/>
              <a:t>You can also have the article Translated or have it read aloud.</a:t>
            </a:r>
          </a:p>
        </p:txBody>
      </p:sp>
      <p:pic>
        <p:nvPicPr>
          <p:cNvPr id="6" name="Picture 5">
            <a:extLst>
              <a:ext uri="{FF2B5EF4-FFF2-40B4-BE49-F238E27FC236}">
                <a16:creationId xmlns:a16="http://schemas.microsoft.com/office/drawing/2014/main" id="{4F278EBD-E258-49D0-BDEC-8E2602F84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49528"/>
            <a:ext cx="9071295" cy="3221691"/>
          </a:xfrm>
          <a:prstGeom prst="rect">
            <a:avLst/>
          </a:prstGeom>
        </p:spPr>
      </p:pic>
      <p:sp>
        <p:nvSpPr>
          <p:cNvPr id="7" name="Arrow: Left 6">
            <a:extLst>
              <a:ext uri="{FF2B5EF4-FFF2-40B4-BE49-F238E27FC236}">
                <a16:creationId xmlns:a16="http://schemas.microsoft.com/office/drawing/2014/main" id="{D8F310A9-9229-471C-AD70-D7350C964A6E}"/>
              </a:ext>
            </a:extLst>
          </p:cNvPr>
          <p:cNvSpPr/>
          <p:nvPr/>
        </p:nvSpPr>
        <p:spPr>
          <a:xfrm>
            <a:off x="10050011" y="1493240"/>
            <a:ext cx="327171" cy="1974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BE8873E0-F8FA-4A77-BDF4-AB65FF84BBFA}"/>
              </a:ext>
            </a:extLst>
          </p:cNvPr>
          <p:cNvSpPr/>
          <p:nvPr/>
        </p:nvSpPr>
        <p:spPr>
          <a:xfrm>
            <a:off x="9420837" y="1266738"/>
            <a:ext cx="176169" cy="2265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4267A43E-012E-4988-B399-58201B6E788F}"/>
              </a:ext>
            </a:extLst>
          </p:cNvPr>
          <p:cNvSpPr/>
          <p:nvPr/>
        </p:nvSpPr>
        <p:spPr>
          <a:xfrm>
            <a:off x="9597006" y="3642220"/>
            <a:ext cx="327171" cy="1974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194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Searching </a:t>
            </a:r>
            <a:r>
              <a:rPr lang="en-US" sz="3200" dirty="0">
                <a:solidFill>
                  <a:srgbClr val="00B050"/>
                </a:solidFill>
              </a:rPr>
              <a:t>SAGE Premier</a:t>
            </a:r>
            <a:r>
              <a:rPr lang="en-US" sz="3200" dirty="0"/>
              <a:t>:  Enter </a:t>
            </a:r>
            <a:r>
              <a:rPr lang="en-US" sz="3200" dirty="0">
                <a:solidFill>
                  <a:srgbClr val="FF0000"/>
                </a:solidFill>
              </a:rPr>
              <a:t>Keywords</a:t>
            </a:r>
            <a:r>
              <a:rPr lang="en-US" sz="3200" dirty="0"/>
              <a:t> into search boxes; use Boolean Operators </a:t>
            </a:r>
            <a:r>
              <a:rPr lang="en-US" sz="3200" dirty="0">
                <a:solidFill>
                  <a:srgbClr val="7030A0"/>
                </a:solidFill>
              </a:rPr>
              <a:t>And</a:t>
            </a:r>
            <a:r>
              <a:rPr lang="en-US" sz="3200" dirty="0"/>
              <a:t>, </a:t>
            </a:r>
            <a:r>
              <a:rPr lang="en-US" sz="3200" dirty="0">
                <a:solidFill>
                  <a:srgbClr val="7030A0"/>
                </a:solidFill>
              </a:rPr>
              <a:t>Or</a:t>
            </a:r>
            <a:r>
              <a:rPr lang="en-US" sz="3200" dirty="0"/>
              <a:t>, </a:t>
            </a:r>
            <a:r>
              <a:rPr lang="en-US" sz="3200" dirty="0">
                <a:solidFill>
                  <a:srgbClr val="7030A0"/>
                </a:solidFill>
              </a:rPr>
              <a:t>Not</a:t>
            </a:r>
            <a:r>
              <a:rPr lang="en-US" sz="3200" dirty="0"/>
              <a:t> to refine your search</a:t>
            </a:r>
          </a:p>
        </p:txBody>
      </p:sp>
      <p:pic>
        <p:nvPicPr>
          <p:cNvPr id="3" name="Picture 2"/>
          <p:cNvPicPr>
            <a:picLocks noChangeAspect="1"/>
          </p:cNvPicPr>
          <p:nvPr/>
        </p:nvPicPr>
        <p:blipFill>
          <a:blip r:embed="rId2"/>
          <a:stretch>
            <a:fillRect/>
          </a:stretch>
        </p:blipFill>
        <p:spPr>
          <a:xfrm>
            <a:off x="628650" y="1916112"/>
            <a:ext cx="10934700" cy="4143375"/>
          </a:xfrm>
          <a:prstGeom prst="rect">
            <a:avLst/>
          </a:prstGeom>
        </p:spPr>
      </p:pic>
    </p:spTree>
    <p:extLst>
      <p:ext uri="{BB962C8B-B14F-4D97-AF65-F5344CB8AC3E}">
        <p14:creationId xmlns:p14="http://schemas.microsoft.com/office/powerpoint/2010/main" val="148113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Results with be in at the top (</a:t>
            </a:r>
            <a:r>
              <a:rPr lang="en-US" sz="2800" dirty="0">
                <a:solidFill>
                  <a:srgbClr val="FF0000"/>
                </a:solidFill>
              </a:rPr>
              <a:t>1518</a:t>
            </a:r>
            <a:r>
              <a:rPr lang="en-US" sz="2800" dirty="0"/>
              <a:t>).  Use the </a:t>
            </a:r>
            <a:r>
              <a:rPr lang="en-US" sz="2800" dirty="0">
                <a:solidFill>
                  <a:schemeClr val="accent5"/>
                </a:solidFill>
              </a:rPr>
              <a:t>Limiters </a:t>
            </a:r>
            <a:r>
              <a:rPr lang="en-US" sz="2800" dirty="0"/>
              <a:t>on the left to narrow your search.  The </a:t>
            </a:r>
            <a:r>
              <a:rPr lang="en-US" sz="2800" dirty="0">
                <a:solidFill>
                  <a:schemeClr val="accent6"/>
                </a:solidFill>
              </a:rPr>
              <a:t>open</a:t>
            </a:r>
            <a:r>
              <a:rPr lang="en-US" sz="2800" dirty="0"/>
              <a:t> lock means Marian has the article full text; the </a:t>
            </a:r>
            <a:r>
              <a:rPr lang="en-US" sz="2800" dirty="0">
                <a:solidFill>
                  <a:schemeClr val="accent6"/>
                </a:solidFill>
              </a:rPr>
              <a:t>closed</a:t>
            </a:r>
            <a:r>
              <a:rPr lang="en-US" sz="2800" dirty="0"/>
              <a:t> lock means the article is not full text and may need to be Interlibrary Loaned.  Click on either the </a:t>
            </a:r>
            <a:r>
              <a:rPr lang="en-US" sz="2800" dirty="0">
                <a:solidFill>
                  <a:srgbClr val="FFFF00"/>
                </a:solidFill>
              </a:rPr>
              <a:t>HTML</a:t>
            </a:r>
            <a:r>
              <a:rPr lang="en-US" sz="2800" dirty="0"/>
              <a:t> or </a:t>
            </a:r>
            <a:r>
              <a:rPr lang="en-US" sz="2800" dirty="0">
                <a:solidFill>
                  <a:srgbClr val="7030A0"/>
                </a:solidFill>
              </a:rPr>
              <a:t>PDF</a:t>
            </a:r>
            <a:r>
              <a:rPr lang="en-US" sz="2800" dirty="0"/>
              <a:t> full text option to open the article.</a:t>
            </a:r>
          </a:p>
        </p:txBody>
      </p:sp>
      <p:pic>
        <p:nvPicPr>
          <p:cNvPr id="4" name="Picture 3"/>
          <p:cNvPicPr>
            <a:picLocks noChangeAspect="1"/>
          </p:cNvPicPr>
          <p:nvPr/>
        </p:nvPicPr>
        <p:blipFill>
          <a:blip r:embed="rId2"/>
          <a:stretch>
            <a:fillRect/>
          </a:stretch>
        </p:blipFill>
        <p:spPr>
          <a:xfrm>
            <a:off x="358775" y="2084387"/>
            <a:ext cx="6461125" cy="4773613"/>
          </a:xfrm>
          <a:prstGeom prst="rect">
            <a:avLst/>
          </a:prstGeom>
        </p:spPr>
      </p:pic>
      <p:pic>
        <p:nvPicPr>
          <p:cNvPr id="5" name="Picture 4"/>
          <p:cNvPicPr>
            <a:picLocks noChangeAspect="1"/>
          </p:cNvPicPr>
          <p:nvPr/>
        </p:nvPicPr>
        <p:blipFill>
          <a:blip r:embed="rId3"/>
          <a:stretch>
            <a:fillRect/>
          </a:stretch>
        </p:blipFill>
        <p:spPr>
          <a:xfrm>
            <a:off x="7123113" y="2946400"/>
            <a:ext cx="4230687" cy="2438400"/>
          </a:xfrm>
          <a:prstGeom prst="rect">
            <a:avLst/>
          </a:prstGeom>
        </p:spPr>
      </p:pic>
    </p:spTree>
    <p:extLst>
      <p:ext uri="{BB962C8B-B14F-4D97-AF65-F5344CB8AC3E}">
        <p14:creationId xmlns:p14="http://schemas.microsoft.com/office/powerpoint/2010/main" val="275538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find citation information for an article in the appropriate format click the </a:t>
            </a:r>
            <a:r>
              <a:rPr lang="en-US" dirty="0">
                <a:solidFill>
                  <a:srgbClr val="FF0000"/>
                </a:solidFill>
              </a:rPr>
              <a:t>“Cite”</a:t>
            </a:r>
            <a:r>
              <a:rPr lang="en-US" dirty="0"/>
              <a:t> icon</a:t>
            </a:r>
          </a:p>
        </p:txBody>
      </p:sp>
      <p:pic>
        <p:nvPicPr>
          <p:cNvPr id="5" name="Picture 4"/>
          <p:cNvPicPr>
            <a:picLocks noChangeAspect="1"/>
          </p:cNvPicPr>
          <p:nvPr/>
        </p:nvPicPr>
        <p:blipFill>
          <a:blip r:embed="rId2"/>
          <a:stretch>
            <a:fillRect/>
          </a:stretch>
        </p:blipFill>
        <p:spPr>
          <a:xfrm>
            <a:off x="509587" y="2044699"/>
            <a:ext cx="11172825" cy="4054475"/>
          </a:xfrm>
          <a:prstGeom prst="rect">
            <a:avLst/>
          </a:prstGeom>
        </p:spPr>
      </p:pic>
    </p:spTree>
    <p:extLst>
      <p:ext uri="{BB962C8B-B14F-4D97-AF65-F5344CB8AC3E}">
        <p14:creationId xmlns:p14="http://schemas.microsoft.com/office/powerpoint/2010/main" val="4212115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A92C6-E564-4B21-ABD8-8400CC1AC9C2}"/>
              </a:ext>
            </a:extLst>
          </p:cNvPr>
          <p:cNvSpPr>
            <a:spLocks noGrp="1"/>
          </p:cNvSpPr>
          <p:nvPr>
            <p:ph type="title"/>
          </p:nvPr>
        </p:nvSpPr>
        <p:spPr/>
        <p:txBody>
          <a:bodyPr>
            <a:normAutofit fontScale="90000"/>
          </a:bodyPr>
          <a:lstStyle/>
          <a:p>
            <a:r>
              <a:rPr lang="en-US" sz="2400" dirty="0"/>
              <a:t>Library Tutorials on MO2:  The library provides access to video and </a:t>
            </a:r>
            <a:r>
              <a:rPr lang="en-US" sz="2400" dirty="0" err="1"/>
              <a:t>powerpoint</a:t>
            </a:r>
            <a:r>
              <a:rPr lang="en-US" sz="2400" dirty="0"/>
              <a:t> tutorials on how to use specific resources, finding articles/books, citations, program specific resources and so much more.  These can be accessed from the Library Homepage</a:t>
            </a:r>
          </a:p>
        </p:txBody>
      </p:sp>
      <p:pic>
        <p:nvPicPr>
          <p:cNvPr id="5" name="Picture 4">
            <a:extLst>
              <a:ext uri="{FF2B5EF4-FFF2-40B4-BE49-F238E27FC236}">
                <a16:creationId xmlns:a16="http://schemas.microsoft.com/office/drawing/2014/main" id="{81FC32D0-A1B5-43E4-9D6E-E562823A7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243" y="1715855"/>
            <a:ext cx="9164329" cy="1848108"/>
          </a:xfrm>
          <a:prstGeom prst="rect">
            <a:avLst/>
          </a:prstGeom>
        </p:spPr>
      </p:pic>
      <p:sp>
        <p:nvSpPr>
          <p:cNvPr id="6" name="Arrow: Left 5">
            <a:extLst>
              <a:ext uri="{FF2B5EF4-FFF2-40B4-BE49-F238E27FC236}">
                <a16:creationId xmlns:a16="http://schemas.microsoft.com/office/drawing/2014/main" id="{F2E08F00-DCD1-48BB-A6C9-AA4D2FBFF738}"/>
              </a:ext>
            </a:extLst>
          </p:cNvPr>
          <p:cNvSpPr/>
          <p:nvPr/>
        </p:nvSpPr>
        <p:spPr>
          <a:xfrm>
            <a:off x="10521947" y="2306973"/>
            <a:ext cx="595619" cy="234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DC30BDD-B591-48D3-8288-B123E193E6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4477" y="3589130"/>
            <a:ext cx="5774422" cy="2885592"/>
          </a:xfrm>
          <a:prstGeom prst="rect">
            <a:avLst/>
          </a:prstGeom>
        </p:spPr>
      </p:pic>
    </p:spTree>
    <p:extLst>
      <p:ext uri="{BB962C8B-B14F-4D97-AF65-F5344CB8AC3E}">
        <p14:creationId xmlns:p14="http://schemas.microsoft.com/office/powerpoint/2010/main" val="3682756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on Library from Marian website:</a:t>
            </a:r>
            <a:br>
              <a:rPr lang="en-US" dirty="0"/>
            </a:br>
            <a:r>
              <a:rPr lang="en-US" dirty="0">
                <a:hlinkClick r:id="rId2"/>
              </a:rPr>
              <a:t>https://www.marianuniversity.edu/</a:t>
            </a:r>
            <a:endParaRPr lang="en-US" dirty="0"/>
          </a:p>
        </p:txBody>
      </p:sp>
      <p:pic>
        <p:nvPicPr>
          <p:cNvPr id="5" name="Picture 4"/>
          <p:cNvPicPr/>
          <p:nvPr/>
        </p:nvPicPr>
        <p:blipFill>
          <a:blip r:embed="rId3"/>
          <a:stretch>
            <a:fillRect/>
          </a:stretch>
        </p:blipFill>
        <p:spPr>
          <a:xfrm>
            <a:off x="1283008" y="2065690"/>
            <a:ext cx="7236739" cy="4217944"/>
          </a:xfrm>
          <a:prstGeom prst="rect">
            <a:avLst/>
          </a:prstGeom>
        </p:spPr>
      </p:pic>
      <p:sp>
        <p:nvSpPr>
          <p:cNvPr id="6" name="Oval 5"/>
          <p:cNvSpPr/>
          <p:nvPr/>
        </p:nvSpPr>
        <p:spPr>
          <a:xfrm>
            <a:off x="4167554" y="2778369"/>
            <a:ext cx="422031" cy="2637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01377" y="4739054"/>
            <a:ext cx="461931" cy="1582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589585" y="3130062"/>
            <a:ext cx="311792" cy="15122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347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1A4D21-5161-4680-B00A-00E42818B0A5}"/>
              </a:ext>
            </a:extLst>
          </p:cNvPr>
          <p:cNvSpPr>
            <a:spLocks noGrp="1"/>
          </p:cNvSpPr>
          <p:nvPr>
            <p:ph type="title"/>
          </p:nvPr>
        </p:nvSpPr>
        <p:spPr/>
        <p:txBody>
          <a:bodyPr>
            <a:normAutofit fontScale="90000"/>
          </a:bodyPr>
          <a:lstStyle/>
          <a:p>
            <a:pPr algn="ctr"/>
            <a:r>
              <a:rPr lang="en-US" dirty="0"/>
              <a:t>Any Questions?</a:t>
            </a:r>
            <a:br>
              <a:rPr lang="en-US" dirty="0"/>
            </a:br>
            <a:r>
              <a:rPr lang="en-US" dirty="0"/>
              <a:t>Ask a library staff member!</a:t>
            </a:r>
            <a:br>
              <a:rPr lang="en-US" dirty="0"/>
            </a:br>
            <a:r>
              <a:rPr lang="en-US" dirty="0"/>
              <a:t>Virtual Teams Meetings are encouraged!</a:t>
            </a:r>
          </a:p>
        </p:txBody>
      </p:sp>
      <p:pic>
        <p:nvPicPr>
          <p:cNvPr id="5" name="Picture 4">
            <a:extLst>
              <a:ext uri="{FF2B5EF4-FFF2-40B4-BE49-F238E27FC236}">
                <a16:creationId xmlns:a16="http://schemas.microsoft.com/office/drawing/2014/main" id="{1DD36D91-5F7A-41B6-889E-735698C9137E}"/>
              </a:ext>
            </a:extLst>
          </p:cNvPr>
          <p:cNvPicPr>
            <a:picLocks noChangeAspect="1"/>
          </p:cNvPicPr>
          <p:nvPr/>
        </p:nvPicPr>
        <p:blipFill>
          <a:blip r:embed="rId2"/>
          <a:stretch>
            <a:fillRect/>
          </a:stretch>
        </p:blipFill>
        <p:spPr>
          <a:xfrm>
            <a:off x="1782289" y="1800296"/>
            <a:ext cx="9425642" cy="4852924"/>
          </a:xfrm>
          <a:prstGeom prst="rect">
            <a:avLst/>
          </a:prstGeom>
        </p:spPr>
      </p:pic>
    </p:spTree>
    <p:extLst>
      <p:ext uri="{BB962C8B-B14F-4D97-AF65-F5344CB8AC3E}">
        <p14:creationId xmlns:p14="http://schemas.microsoft.com/office/powerpoint/2010/main" val="303739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Scholarly/Peer-Reviewed Article vs. Popular Sources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700" y="2028825"/>
            <a:ext cx="8013699" cy="4351338"/>
          </a:xfrm>
        </p:spPr>
      </p:pic>
    </p:spTree>
    <p:extLst>
      <p:ext uri="{BB962C8B-B14F-4D97-AF65-F5344CB8AC3E}">
        <p14:creationId xmlns:p14="http://schemas.microsoft.com/office/powerpoint/2010/main" val="19593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77825"/>
            <a:ext cx="10515600" cy="1325563"/>
          </a:xfrm>
        </p:spPr>
        <p:txBody>
          <a:bodyPr>
            <a:normAutofit/>
          </a:bodyPr>
          <a:lstStyle/>
          <a:p>
            <a:r>
              <a:rPr lang="en-US" dirty="0"/>
              <a:t>From the Library Home Page click on the “Databases” link on the left hand menu</a:t>
            </a:r>
          </a:p>
        </p:txBody>
      </p:sp>
      <p:pic>
        <p:nvPicPr>
          <p:cNvPr id="4" name="Picture 3"/>
          <p:cNvPicPr>
            <a:picLocks noChangeAspect="1"/>
          </p:cNvPicPr>
          <p:nvPr/>
        </p:nvPicPr>
        <p:blipFill>
          <a:blip r:embed="rId2"/>
          <a:stretch>
            <a:fillRect/>
          </a:stretch>
        </p:blipFill>
        <p:spPr>
          <a:xfrm>
            <a:off x="1228111" y="1838067"/>
            <a:ext cx="8571394" cy="4821409"/>
          </a:xfrm>
          <a:prstGeom prst="rect">
            <a:avLst/>
          </a:prstGeom>
        </p:spPr>
      </p:pic>
      <p:sp>
        <p:nvSpPr>
          <p:cNvPr id="5" name="Oval 4"/>
          <p:cNvSpPr/>
          <p:nvPr/>
        </p:nvSpPr>
        <p:spPr>
          <a:xfrm>
            <a:off x="2672862" y="5099538"/>
            <a:ext cx="1239715" cy="1758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38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Recommended databases to search for Thanatology research articles are: Academic Search Premier, CINAHL, </a:t>
            </a:r>
            <a:r>
              <a:rPr lang="en-US" sz="2800" dirty="0" err="1"/>
              <a:t>PsycARTICLES</a:t>
            </a:r>
            <a:r>
              <a:rPr lang="en-US" sz="2800" dirty="0"/>
              <a:t>, PsycINFO, Sage Premier, Criminal Justice Abstracts, Project Muse, and </a:t>
            </a:r>
            <a:r>
              <a:rPr lang="en-US" sz="2800" dirty="0" err="1"/>
              <a:t>NexiUni</a:t>
            </a:r>
            <a:r>
              <a:rPr lang="en-US" sz="2800" dirty="0"/>
              <a:t> (Law)</a:t>
            </a:r>
          </a:p>
        </p:txBody>
      </p:sp>
      <p:pic>
        <p:nvPicPr>
          <p:cNvPr id="4" name="Picture 3">
            <a:extLst>
              <a:ext uri="{FF2B5EF4-FFF2-40B4-BE49-F238E27FC236}">
                <a16:creationId xmlns:a16="http://schemas.microsoft.com/office/drawing/2014/main" id="{63FE4A34-C114-45D2-8E8D-B0F45AB14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15" y="1883120"/>
            <a:ext cx="4605557" cy="4324733"/>
          </a:xfrm>
          <a:prstGeom prst="rect">
            <a:avLst/>
          </a:prstGeom>
        </p:spPr>
      </p:pic>
      <p:pic>
        <p:nvPicPr>
          <p:cNvPr id="6" name="Picture 5">
            <a:extLst>
              <a:ext uri="{FF2B5EF4-FFF2-40B4-BE49-F238E27FC236}">
                <a16:creationId xmlns:a16="http://schemas.microsoft.com/office/drawing/2014/main" id="{812923AA-C089-4EC7-A1E7-C6E1AA5F6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477" y="2407640"/>
            <a:ext cx="5315980" cy="3737295"/>
          </a:xfrm>
          <a:prstGeom prst="rect">
            <a:avLst/>
          </a:prstGeom>
        </p:spPr>
      </p:pic>
      <p:sp>
        <p:nvSpPr>
          <p:cNvPr id="13" name="Arrow: Left 12">
            <a:extLst>
              <a:ext uri="{FF2B5EF4-FFF2-40B4-BE49-F238E27FC236}">
                <a16:creationId xmlns:a16="http://schemas.microsoft.com/office/drawing/2014/main" id="{57E3AE21-756C-4567-B587-3603A4C53CF8}"/>
              </a:ext>
            </a:extLst>
          </p:cNvPr>
          <p:cNvSpPr/>
          <p:nvPr/>
        </p:nvSpPr>
        <p:spPr>
          <a:xfrm>
            <a:off x="1006679" y="4244829"/>
            <a:ext cx="352338" cy="117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63BD2077-5D41-4922-8F98-18B15F09002E}"/>
              </a:ext>
            </a:extLst>
          </p:cNvPr>
          <p:cNvSpPr/>
          <p:nvPr/>
        </p:nvSpPr>
        <p:spPr>
          <a:xfrm>
            <a:off x="1511417" y="2419831"/>
            <a:ext cx="352338" cy="117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FBF074A4-C1BC-4CB5-B9B8-EF8318BBB3F4}"/>
              </a:ext>
            </a:extLst>
          </p:cNvPr>
          <p:cNvSpPr/>
          <p:nvPr/>
        </p:nvSpPr>
        <p:spPr>
          <a:xfrm>
            <a:off x="2945934" y="4850235"/>
            <a:ext cx="352338" cy="117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7719CB0C-F699-4B86-AB9A-6E9646CE69A9}"/>
              </a:ext>
            </a:extLst>
          </p:cNvPr>
          <p:cNvSpPr/>
          <p:nvPr/>
        </p:nvSpPr>
        <p:spPr>
          <a:xfrm>
            <a:off x="4934866" y="6027489"/>
            <a:ext cx="352338" cy="117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AB6FF655-6201-4279-994C-02EC40B74A58}"/>
              </a:ext>
            </a:extLst>
          </p:cNvPr>
          <p:cNvSpPr/>
          <p:nvPr/>
        </p:nvSpPr>
        <p:spPr>
          <a:xfrm>
            <a:off x="9514513" y="3231159"/>
            <a:ext cx="352338" cy="117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09FFBD32-53A1-4ED5-BFA3-EA6159AC7EDC}"/>
              </a:ext>
            </a:extLst>
          </p:cNvPr>
          <p:cNvSpPr/>
          <p:nvPr/>
        </p:nvSpPr>
        <p:spPr>
          <a:xfrm>
            <a:off x="9623570" y="3113713"/>
            <a:ext cx="352338" cy="117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Left 18">
            <a:extLst>
              <a:ext uri="{FF2B5EF4-FFF2-40B4-BE49-F238E27FC236}">
                <a16:creationId xmlns:a16="http://schemas.microsoft.com/office/drawing/2014/main" id="{3522D6EB-6B31-43C5-8078-A9B1C6BBC457}"/>
              </a:ext>
            </a:extLst>
          </p:cNvPr>
          <p:cNvSpPr/>
          <p:nvPr/>
        </p:nvSpPr>
        <p:spPr>
          <a:xfrm>
            <a:off x="9515911" y="4172124"/>
            <a:ext cx="352338" cy="117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Left 19">
            <a:extLst>
              <a:ext uri="{FF2B5EF4-FFF2-40B4-BE49-F238E27FC236}">
                <a16:creationId xmlns:a16="http://schemas.microsoft.com/office/drawing/2014/main" id="{6B7A2E7F-0A55-4F62-ABFE-686468FD06E6}"/>
              </a:ext>
            </a:extLst>
          </p:cNvPr>
          <p:cNvSpPr/>
          <p:nvPr/>
        </p:nvSpPr>
        <p:spPr>
          <a:xfrm>
            <a:off x="4542722" y="4573398"/>
            <a:ext cx="352338" cy="117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24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If you are accessing the databases from off-campus, you will be asked to login by clicking on the “Marian University Email” button.  You must enter your full Marian Email and password”</a:t>
            </a:r>
          </a:p>
        </p:txBody>
      </p:sp>
      <p:pic>
        <p:nvPicPr>
          <p:cNvPr id="1026" name="Picture 2" descr="https://www.marianuniversity.edu/wp-content/uploads/2021/07/mylibrary-login1-2.png">
            <a:extLst>
              <a:ext uri="{FF2B5EF4-FFF2-40B4-BE49-F238E27FC236}">
                <a16:creationId xmlns:a16="http://schemas.microsoft.com/office/drawing/2014/main" id="{40618CF6-CC71-4E1C-A86A-CEBF9203F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15" y="1770076"/>
            <a:ext cx="5737674" cy="22605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arianuniversity.edu/wp-content/uploads/2021/07/mylibrary-login2-3.png">
            <a:extLst>
              <a:ext uri="{FF2B5EF4-FFF2-40B4-BE49-F238E27FC236}">
                <a16:creationId xmlns:a16="http://schemas.microsoft.com/office/drawing/2014/main" id="{56EFEDD6-6029-4865-BC9C-35349DED48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4090" y="4110035"/>
            <a:ext cx="3807437" cy="258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44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139701"/>
            <a:ext cx="10515600" cy="2222500"/>
          </a:xfrm>
        </p:spPr>
        <p:txBody>
          <a:bodyPr>
            <a:normAutofit fontScale="90000"/>
          </a:bodyPr>
          <a:lstStyle/>
          <a:p>
            <a:br>
              <a:rPr lang="en-US" sz="3100" dirty="0"/>
            </a:br>
            <a:r>
              <a:rPr lang="en-US" sz="2700" dirty="0" err="1"/>
              <a:t>EbscoHost</a:t>
            </a:r>
            <a:r>
              <a:rPr lang="en-US" sz="2700" dirty="0"/>
              <a:t>: PsycINFO, </a:t>
            </a:r>
            <a:r>
              <a:rPr lang="en-US" sz="2700" dirty="0" err="1"/>
              <a:t>PsycARTICLES</a:t>
            </a:r>
            <a:r>
              <a:rPr lang="en-US" sz="2700" dirty="0"/>
              <a:t>, Academic Search Premier and CINAHL.</a:t>
            </a:r>
            <a:br>
              <a:rPr lang="en-US" sz="2700" dirty="0"/>
            </a:br>
            <a:br>
              <a:rPr lang="en-US" sz="2700" dirty="0"/>
            </a:br>
            <a:r>
              <a:rPr lang="en-US" sz="2700" dirty="0"/>
              <a:t>These resources can be searched in combination with each other.  Just click on one from the “Research Databases” tab.  When </a:t>
            </a:r>
            <a:r>
              <a:rPr lang="en-US" sz="2700" dirty="0" err="1"/>
              <a:t>Ebsco</a:t>
            </a:r>
            <a:r>
              <a:rPr lang="en-US" sz="2700" dirty="0"/>
              <a:t> opens click the name of the resource to bring up list of </a:t>
            </a:r>
            <a:r>
              <a:rPr lang="en-US" sz="2700" dirty="0" err="1"/>
              <a:t>Ebscohost</a:t>
            </a:r>
            <a:r>
              <a:rPr lang="en-US" sz="2700" dirty="0"/>
              <a:t> databases to select.</a:t>
            </a:r>
            <a:br>
              <a:rPr lang="en-US" dirty="0"/>
            </a:br>
            <a:endParaRPr lang="en-US" dirty="0"/>
          </a:p>
        </p:txBody>
      </p:sp>
      <p:pic>
        <p:nvPicPr>
          <p:cNvPr id="6" name="Picture 5">
            <a:extLst>
              <a:ext uri="{FF2B5EF4-FFF2-40B4-BE49-F238E27FC236}">
                <a16:creationId xmlns:a16="http://schemas.microsoft.com/office/drawing/2014/main" id="{5320585E-DF1E-456B-98F4-27BF8719A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27" y="2362201"/>
            <a:ext cx="4986425" cy="1684276"/>
          </a:xfrm>
          <a:prstGeom prst="rect">
            <a:avLst/>
          </a:prstGeom>
        </p:spPr>
      </p:pic>
      <p:sp>
        <p:nvSpPr>
          <p:cNvPr id="7" name="Arrow: Left 6">
            <a:extLst>
              <a:ext uri="{FF2B5EF4-FFF2-40B4-BE49-F238E27FC236}">
                <a16:creationId xmlns:a16="http://schemas.microsoft.com/office/drawing/2014/main" id="{1789D4BE-F11F-4289-BB1E-E52C6663F83F}"/>
              </a:ext>
            </a:extLst>
          </p:cNvPr>
          <p:cNvSpPr/>
          <p:nvPr/>
        </p:nvSpPr>
        <p:spPr>
          <a:xfrm>
            <a:off x="3900881" y="2457974"/>
            <a:ext cx="671119" cy="1342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FAAAB7-D546-469D-A9AB-7D0A61DD9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744" y="2362201"/>
            <a:ext cx="4193259" cy="4081244"/>
          </a:xfrm>
          <a:prstGeom prst="rect">
            <a:avLst/>
          </a:prstGeom>
        </p:spPr>
      </p:pic>
      <p:sp>
        <p:nvSpPr>
          <p:cNvPr id="10" name="Arrow: Left 9">
            <a:extLst>
              <a:ext uri="{FF2B5EF4-FFF2-40B4-BE49-F238E27FC236}">
                <a16:creationId xmlns:a16="http://schemas.microsoft.com/office/drawing/2014/main" id="{F509BEDA-39E8-45C3-8F32-8652161BDC1A}"/>
              </a:ext>
            </a:extLst>
          </p:cNvPr>
          <p:cNvSpPr/>
          <p:nvPr/>
        </p:nvSpPr>
        <p:spPr>
          <a:xfrm>
            <a:off x="6367244" y="4186106"/>
            <a:ext cx="360727" cy="922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D565406A-8A06-462F-8654-1A2F39C98EB7}"/>
              </a:ext>
            </a:extLst>
          </p:cNvPr>
          <p:cNvSpPr/>
          <p:nvPr/>
        </p:nvSpPr>
        <p:spPr>
          <a:xfrm>
            <a:off x="8289721" y="3330779"/>
            <a:ext cx="360727" cy="922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5BB77CBC-7A48-437B-878C-42179AE8FF49}"/>
              </a:ext>
            </a:extLst>
          </p:cNvPr>
          <p:cNvSpPr/>
          <p:nvPr/>
        </p:nvSpPr>
        <p:spPr>
          <a:xfrm>
            <a:off x="8180664" y="3575108"/>
            <a:ext cx="360727" cy="922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E1A90101-C54E-4E06-8F3B-60E14B0303F2}"/>
              </a:ext>
            </a:extLst>
          </p:cNvPr>
          <p:cNvSpPr/>
          <p:nvPr/>
        </p:nvSpPr>
        <p:spPr>
          <a:xfrm>
            <a:off x="9522639" y="6251196"/>
            <a:ext cx="360727" cy="922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15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E9A2-7064-47C7-A843-F76832D81523}"/>
              </a:ext>
            </a:extLst>
          </p:cNvPr>
          <p:cNvSpPr>
            <a:spLocks noGrp="1"/>
          </p:cNvSpPr>
          <p:nvPr>
            <p:ph type="title"/>
          </p:nvPr>
        </p:nvSpPr>
        <p:spPr/>
        <p:txBody>
          <a:bodyPr>
            <a:normAutofit/>
          </a:bodyPr>
          <a:lstStyle/>
          <a:p>
            <a:r>
              <a:rPr lang="en-US" sz="2400" dirty="0"/>
              <a:t>Conducting a keyword search:</a:t>
            </a:r>
            <a:br>
              <a:rPr lang="en-US" sz="2400" dirty="0"/>
            </a:br>
            <a:r>
              <a:rPr lang="en-US" sz="2400" dirty="0"/>
              <a:t>Enter keywords into the search boxes and choose “All Text” from the drop down menu on the right of each box.</a:t>
            </a:r>
          </a:p>
        </p:txBody>
      </p:sp>
      <p:pic>
        <p:nvPicPr>
          <p:cNvPr id="7" name="Picture 6">
            <a:extLst>
              <a:ext uri="{FF2B5EF4-FFF2-40B4-BE49-F238E27FC236}">
                <a16:creationId xmlns:a16="http://schemas.microsoft.com/office/drawing/2014/main" id="{EAFF7190-76CE-45AF-B034-BB4C29D8A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93" y="1927483"/>
            <a:ext cx="10271541" cy="3220592"/>
          </a:xfrm>
          <a:prstGeom prst="rect">
            <a:avLst/>
          </a:prstGeom>
        </p:spPr>
      </p:pic>
      <p:sp>
        <p:nvSpPr>
          <p:cNvPr id="8" name="Arrow: Left 7">
            <a:extLst>
              <a:ext uri="{FF2B5EF4-FFF2-40B4-BE49-F238E27FC236}">
                <a16:creationId xmlns:a16="http://schemas.microsoft.com/office/drawing/2014/main" id="{EAE5FD1D-B844-40B0-A263-B254C18B60C1}"/>
              </a:ext>
            </a:extLst>
          </p:cNvPr>
          <p:cNvSpPr/>
          <p:nvPr/>
        </p:nvSpPr>
        <p:spPr>
          <a:xfrm>
            <a:off x="2827090" y="2869035"/>
            <a:ext cx="1350628" cy="2852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60B37F6D-3FC5-4357-8624-D09772BAAE0F}"/>
              </a:ext>
            </a:extLst>
          </p:cNvPr>
          <p:cNvSpPr/>
          <p:nvPr/>
        </p:nvSpPr>
        <p:spPr>
          <a:xfrm>
            <a:off x="9060110" y="3640822"/>
            <a:ext cx="461395" cy="1677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75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8E62-4B9C-449B-A7CB-FC83A1B2AA3D}"/>
              </a:ext>
            </a:extLst>
          </p:cNvPr>
          <p:cNvSpPr>
            <a:spLocks noGrp="1"/>
          </p:cNvSpPr>
          <p:nvPr>
            <p:ph type="title"/>
          </p:nvPr>
        </p:nvSpPr>
        <p:spPr/>
        <p:txBody>
          <a:bodyPr>
            <a:normAutofit/>
          </a:bodyPr>
          <a:lstStyle/>
          <a:p>
            <a:r>
              <a:rPr lang="en-US" sz="2400" dirty="0"/>
              <a:t>Add search filters to focus research:  Each database selected to search will have its own list of filter options, choose as many or as few as needed.  Peer Reviewed are </a:t>
            </a:r>
            <a:r>
              <a:rPr lang="en-US" sz="2400" dirty="0" err="1"/>
              <a:t>scholary</a:t>
            </a:r>
            <a:r>
              <a:rPr lang="en-US" sz="2400" dirty="0"/>
              <a:t>/academic research articles.</a:t>
            </a:r>
          </a:p>
        </p:txBody>
      </p:sp>
      <p:pic>
        <p:nvPicPr>
          <p:cNvPr id="4" name="Picture 3">
            <a:extLst>
              <a:ext uri="{FF2B5EF4-FFF2-40B4-BE49-F238E27FC236}">
                <a16:creationId xmlns:a16="http://schemas.microsoft.com/office/drawing/2014/main" id="{B47A2EB6-EB0C-411F-BF81-5FFA1BA22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06" y="1745341"/>
            <a:ext cx="3487971" cy="3367317"/>
          </a:xfrm>
          <a:prstGeom prst="rect">
            <a:avLst/>
          </a:prstGeom>
        </p:spPr>
      </p:pic>
      <p:sp>
        <p:nvSpPr>
          <p:cNvPr id="5" name="Arrow: Left 4">
            <a:extLst>
              <a:ext uri="{FF2B5EF4-FFF2-40B4-BE49-F238E27FC236}">
                <a16:creationId xmlns:a16="http://schemas.microsoft.com/office/drawing/2014/main" id="{B4957A31-D54E-46C8-9504-3B83E3A9675C}"/>
              </a:ext>
            </a:extLst>
          </p:cNvPr>
          <p:cNvSpPr/>
          <p:nvPr/>
        </p:nvSpPr>
        <p:spPr>
          <a:xfrm>
            <a:off x="1568741" y="2818701"/>
            <a:ext cx="503340" cy="2013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A98FF002-0341-4023-9372-20BE75640CFE}"/>
              </a:ext>
            </a:extLst>
          </p:cNvPr>
          <p:cNvSpPr/>
          <p:nvPr/>
        </p:nvSpPr>
        <p:spPr>
          <a:xfrm>
            <a:off x="838200" y="1619075"/>
            <a:ext cx="235591" cy="209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3E49BF6-C804-4CE8-8CBD-7B902F38B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278" y="1971411"/>
            <a:ext cx="4360090" cy="4240635"/>
          </a:xfrm>
          <a:prstGeom prst="rect">
            <a:avLst/>
          </a:prstGeom>
        </p:spPr>
      </p:pic>
      <p:sp>
        <p:nvSpPr>
          <p:cNvPr id="9" name="Arrow: Left 8">
            <a:extLst>
              <a:ext uri="{FF2B5EF4-FFF2-40B4-BE49-F238E27FC236}">
                <a16:creationId xmlns:a16="http://schemas.microsoft.com/office/drawing/2014/main" id="{A3352BC3-6C11-4485-AE74-ABC2BECA4988}"/>
              </a:ext>
            </a:extLst>
          </p:cNvPr>
          <p:cNvSpPr/>
          <p:nvPr/>
        </p:nvSpPr>
        <p:spPr>
          <a:xfrm>
            <a:off x="6096000" y="2004969"/>
            <a:ext cx="757806" cy="2013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735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TotalTime>
  <Words>700</Words>
  <Application>Microsoft Office PowerPoint</Application>
  <PresentationFormat>Widescreen</PresentationFormat>
  <Paragraphs>23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Thanatology Databases:  Research Articles</vt:lpstr>
      <vt:lpstr>Click on Library from Marian website: https://www.marianuniversity.edu/</vt:lpstr>
      <vt:lpstr>Scholarly/Peer-Reviewed Article vs. Popular Sources</vt:lpstr>
      <vt:lpstr>From the Library Home Page click on the “Databases” link on the left hand menu</vt:lpstr>
      <vt:lpstr>Recommended databases to search for Thanatology research articles are: Academic Search Premier, CINAHL, PsycARTICLES, PsycINFO, Sage Premier, Criminal Justice Abstracts, Project Muse, and NexiUni (Law)</vt:lpstr>
      <vt:lpstr>If you are accessing the databases from off-campus, you will be asked to login by clicking on the “Marian University Email” button.  You must enter your full Marian Email and password”</vt:lpstr>
      <vt:lpstr> EbscoHost: PsycINFO, PsycARTICLES, Academic Search Premier and CINAHL.  These resources can be searched in combination with each other.  Just click on one from the “Research Databases” tab.  When Ebsco opens click the name of the resource to bring up list of Ebscohost databases to select. </vt:lpstr>
      <vt:lpstr>Conducting a keyword search: Enter keywords into the search boxes and choose “All Text” from the drop down menu on the right of each box.</vt:lpstr>
      <vt:lpstr>Add search filters to focus research:  Each database selected to search will have its own list of filter options, choose as many or as few as needed.  Peer Reviewed are scholary/academic research articles.</vt:lpstr>
      <vt:lpstr>How to manage results:  Read abstract of each item listed in result list, use subject headings or keyword listing to discover more words to search, use filters to focus research</vt:lpstr>
      <vt:lpstr>How to manage results:  Articles can be accessed under the “Access Options” menu in PDF, Online Full Text or link to an Interlibrary Loan form.  If an article does not have a PDF or Online option, just fill out the Interlibrary Loan form and the library will request the article for free from a lending institution.</vt:lpstr>
      <vt:lpstr>Before Interlibrary Loan Tip:  If an article only has an interlibrary loan access option you can use the “Journals A to Z” link on the library homepage to discover if the journal is accessible in one of the library’s 40+ databases.  Just type in the ISSN or journal name.  Not all databases index the same journals.  This option lets you discover if the library has access to a journal in a resource you may not be searching.  If no results, fill out the Interlibrary Loan option.</vt:lpstr>
      <vt:lpstr>Printing, Downloading, Citations, and Linksharing:  These functions are listed in the top right corner once you have selected your article Access Option.  </vt:lpstr>
      <vt:lpstr>Citations and Linksharing:  The “quote” mark symbol will bring up a list of citation formats.  The “swoosh” symbol will bring up the option to send a permanent link of the article to a colleague or faculty member or post on MO2 discussion boards.</vt:lpstr>
      <vt:lpstr>You can also have the article Translated or have it read aloud.</vt:lpstr>
      <vt:lpstr>Searching SAGE Premier:  Enter Keywords into search boxes; use Boolean Operators And, Or, Not to refine your search</vt:lpstr>
      <vt:lpstr>Results with be in at the top (1518).  Use the Limiters on the left to narrow your search.  The open lock means Marian has the article full text; the closed lock means the article is not full text and may need to be Interlibrary Loaned.  Click on either the HTML or PDF full text option to open the article.</vt:lpstr>
      <vt:lpstr>To find citation information for an article in the appropriate format click the “Cite” icon</vt:lpstr>
      <vt:lpstr>Library Tutorials on MO2:  The library provides access to video and powerpoint tutorials on how to use specific resources, finding articles/books, citations, program specific resources and so much more.  These can be accessed from the Library Homepage</vt:lpstr>
      <vt:lpstr>Any Questions? Ask a library staff member! Virtual Teams Meetings are encouraged!</vt:lpstr>
    </vt:vector>
  </TitlesOfParts>
  <Company>Marian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Research</dc:title>
  <dc:creator>Thibodeau, Sarah R</dc:creator>
  <cp:lastModifiedBy>Thibodeau, Sarah R</cp:lastModifiedBy>
  <cp:revision>50</cp:revision>
  <dcterms:created xsi:type="dcterms:W3CDTF">2018-10-05T15:12:39Z</dcterms:created>
  <dcterms:modified xsi:type="dcterms:W3CDTF">2025-01-16T16:30:30Z</dcterms:modified>
</cp:coreProperties>
</file>